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62" r:id="rId9"/>
    <p:sldId id="263" r:id="rId10"/>
    <p:sldId id="299" r:id="rId11"/>
    <p:sldId id="333" r:id="rId12"/>
    <p:sldId id="334" r:id="rId13"/>
    <p:sldId id="335"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53"/>
    <p:restoredTop sz="93621"/>
  </p:normalViewPr>
  <p:slideViewPr>
    <p:cSldViewPr snapToGrid="0" snapToObjects="1">
      <p:cViewPr varScale="1">
        <p:scale>
          <a:sx n="118" d="100"/>
          <a:sy n="118" d="100"/>
        </p:scale>
        <p:origin x="656" y="2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C54C45-6365-4947-A829-365C485AB4D9}" type="doc">
      <dgm:prSet loTypeId="urn:microsoft.com/office/officeart/2005/8/layout/hierarchy3" loCatId="" qsTypeId="urn:microsoft.com/office/officeart/2005/8/quickstyle/simple1" qsCatId="simple" csTypeId="urn:microsoft.com/office/officeart/2005/8/colors/colorful1" csCatId="colorful" phldr="1"/>
      <dgm:spPr/>
      <dgm:t>
        <a:bodyPr/>
        <a:lstStyle/>
        <a:p>
          <a:endParaRPr lang="tr-TR"/>
        </a:p>
      </dgm:t>
    </dgm:pt>
    <dgm:pt modelId="{F89DFF24-9740-EC48-8A73-17B35E6FE2DD}">
      <dgm:prSet phldrT="[Metin]" custT="1"/>
      <dgm:spPr/>
      <dgm:t>
        <a:bodyPr/>
        <a:lstStyle/>
        <a:p>
          <a:r>
            <a:rPr lang="tr-TR" sz="1800" b="1" i="0" u="none" dirty="0">
              <a:latin typeface="Helvetica" pitchFamily="2" charset="0"/>
            </a:rPr>
            <a:t>Data Collection </a:t>
          </a:r>
          <a:r>
            <a:rPr lang="tr-TR" sz="1800" b="1" i="0" u="none" dirty="0" err="1">
              <a:latin typeface="Helvetica" pitchFamily="2" charset="0"/>
            </a:rPr>
            <a:t>Process</a:t>
          </a:r>
          <a:r>
            <a:rPr lang="tr-TR" sz="1800" b="1" i="0" u="none" dirty="0">
              <a:latin typeface="Helvetica" pitchFamily="2" charset="0"/>
            </a:rPr>
            <a:t> </a:t>
          </a:r>
          <a:endParaRPr lang="tr-TR" sz="1800" b="1" dirty="0">
            <a:latin typeface="Helvetica" pitchFamily="2" charset="0"/>
          </a:endParaRPr>
        </a:p>
      </dgm:t>
    </dgm:pt>
    <dgm:pt modelId="{543E37F7-19D7-C948-8F91-62C4D64BBD69}" type="parTrans" cxnId="{77F85002-731C-3345-9ACD-5ADB2B39E2EA}">
      <dgm:prSet/>
      <dgm:spPr/>
      <dgm:t>
        <a:bodyPr/>
        <a:lstStyle/>
        <a:p>
          <a:endParaRPr lang="tr-TR" sz="1600">
            <a:latin typeface="Helvetica" pitchFamily="2" charset="0"/>
          </a:endParaRPr>
        </a:p>
      </dgm:t>
    </dgm:pt>
    <dgm:pt modelId="{1C58994C-948A-874D-8772-DC0074D9FFE3}" type="sibTrans" cxnId="{77F85002-731C-3345-9ACD-5ADB2B39E2EA}">
      <dgm:prSet/>
      <dgm:spPr/>
      <dgm:t>
        <a:bodyPr/>
        <a:lstStyle/>
        <a:p>
          <a:endParaRPr lang="tr-TR" sz="1600">
            <a:latin typeface="Helvetica" pitchFamily="2" charset="0"/>
          </a:endParaRPr>
        </a:p>
      </dgm:t>
    </dgm:pt>
    <dgm:pt modelId="{009B8161-C5F9-694D-822B-8F7FDAF19AAA}">
      <dgm:prSet phldrT="[Metin]" custT="1"/>
      <dgm:spPr/>
      <dgm:t>
        <a:bodyPr/>
        <a:lstStyle/>
        <a:p>
          <a:r>
            <a:rPr lang="tr-TR" sz="1600" b="0" i="0" u="none" dirty="0">
              <a:latin typeface="Helvetica" pitchFamily="2" charset="0"/>
            </a:rPr>
            <a:t>Access </a:t>
          </a:r>
          <a:r>
            <a:rPr lang="tr-TR" sz="1600" b="0" i="0" u="none" dirty="0" err="1">
              <a:latin typeface="Helvetica" pitchFamily="2" charset="0"/>
            </a:rPr>
            <a:t>SpaceX</a:t>
          </a:r>
          <a:r>
            <a:rPr lang="tr-TR" sz="1600" b="0" i="0" u="none" dirty="0">
              <a:latin typeface="Helvetica" pitchFamily="2" charset="0"/>
            </a:rPr>
            <a:t> REST API</a:t>
          </a:r>
          <a:endParaRPr lang="tr-TR" sz="1600" dirty="0">
            <a:latin typeface="Helvetica" pitchFamily="2" charset="0"/>
          </a:endParaRPr>
        </a:p>
      </dgm:t>
    </dgm:pt>
    <dgm:pt modelId="{6718C13A-73D0-A840-A302-C2B355123D52}" type="parTrans" cxnId="{40B75E01-A801-F24E-AA8D-016981597B56}">
      <dgm:prSet/>
      <dgm:spPr/>
      <dgm:t>
        <a:bodyPr/>
        <a:lstStyle/>
        <a:p>
          <a:endParaRPr lang="tr-TR" sz="1600">
            <a:latin typeface="Helvetica" pitchFamily="2" charset="0"/>
          </a:endParaRPr>
        </a:p>
      </dgm:t>
    </dgm:pt>
    <dgm:pt modelId="{F81E2F3D-3F8C-094C-B411-2BAEAC0417F9}" type="sibTrans" cxnId="{40B75E01-A801-F24E-AA8D-016981597B56}">
      <dgm:prSet/>
      <dgm:spPr/>
      <dgm:t>
        <a:bodyPr/>
        <a:lstStyle/>
        <a:p>
          <a:endParaRPr lang="tr-TR" sz="1600">
            <a:latin typeface="Helvetica" pitchFamily="2" charset="0"/>
          </a:endParaRPr>
        </a:p>
      </dgm:t>
    </dgm:pt>
    <dgm:pt modelId="{62EA2F3C-FF7A-9B45-B7F4-CC398496C052}">
      <dgm:prSet phldrT="[Metin]" custT="1"/>
      <dgm:spPr/>
      <dgm:t>
        <a:bodyPr/>
        <a:lstStyle/>
        <a:p>
          <a:r>
            <a:rPr lang="tr-TR" sz="1600" b="0" i="0" u="none" dirty="0" err="1">
              <a:latin typeface="Helvetica" pitchFamily="2" charset="0"/>
            </a:rPr>
            <a:t>Retrieve</a:t>
          </a:r>
          <a:r>
            <a:rPr lang="tr-TR" sz="1600" b="0" i="0" u="none" dirty="0">
              <a:latin typeface="Helvetica" pitchFamily="2" charset="0"/>
            </a:rPr>
            <a:t> </a:t>
          </a:r>
          <a:r>
            <a:rPr lang="tr-TR" sz="1600" b="0" i="0" u="none" dirty="0" err="1">
              <a:latin typeface="Helvetica" pitchFamily="2" charset="0"/>
            </a:rPr>
            <a:t>Launch</a:t>
          </a:r>
          <a:r>
            <a:rPr lang="tr-TR" sz="1600" b="0" i="0" u="none" dirty="0">
              <a:latin typeface="Helvetica" pitchFamily="2" charset="0"/>
            </a:rPr>
            <a:t> </a:t>
          </a:r>
          <a:r>
            <a:rPr lang="tr-TR" sz="1600" b="0" i="0" u="none" dirty="0" err="1">
              <a:latin typeface="Helvetica" pitchFamily="2" charset="0"/>
            </a:rPr>
            <a:t>and</a:t>
          </a:r>
          <a:r>
            <a:rPr lang="tr-TR" sz="1600" b="0" i="0" u="none" dirty="0">
              <a:latin typeface="Helvetica" pitchFamily="2" charset="0"/>
            </a:rPr>
            <a:t> </a:t>
          </a:r>
          <a:r>
            <a:rPr lang="tr-TR" sz="1600" b="0" i="0" u="none" dirty="0" err="1">
              <a:latin typeface="Helvetica" pitchFamily="2" charset="0"/>
            </a:rPr>
            <a:t>Landing</a:t>
          </a:r>
          <a:r>
            <a:rPr lang="tr-TR" sz="1600" b="0" i="0" u="none" dirty="0">
              <a:latin typeface="Helvetica" pitchFamily="2" charset="0"/>
            </a:rPr>
            <a:t> Data </a:t>
          </a:r>
          <a:endParaRPr lang="tr-TR" sz="1600" dirty="0">
            <a:latin typeface="Helvetica" pitchFamily="2" charset="0"/>
          </a:endParaRPr>
        </a:p>
      </dgm:t>
    </dgm:pt>
    <dgm:pt modelId="{0A06133C-FE87-7848-B552-0BE6119EDF6C}" type="parTrans" cxnId="{FD2F764E-4FE7-F747-B549-B070D3371D13}">
      <dgm:prSet/>
      <dgm:spPr/>
      <dgm:t>
        <a:bodyPr/>
        <a:lstStyle/>
        <a:p>
          <a:endParaRPr lang="tr-TR" sz="1600">
            <a:latin typeface="Helvetica" pitchFamily="2" charset="0"/>
          </a:endParaRPr>
        </a:p>
      </dgm:t>
    </dgm:pt>
    <dgm:pt modelId="{0E0BB13C-14C1-7343-AE68-850AF9F8FFD2}" type="sibTrans" cxnId="{FD2F764E-4FE7-F747-B549-B070D3371D13}">
      <dgm:prSet/>
      <dgm:spPr/>
      <dgm:t>
        <a:bodyPr/>
        <a:lstStyle/>
        <a:p>
          <a:endParaRPr lang="tr-TR" sz="1600">
            <a:latin typeface="Helvetica" pitchFamily="2" charset="0"/>
          </a:endParaRPr>
        </a:p>
      </dgm:t>
    </dgm:pt>
    <dgm:pt modelId="{DDCD5526-03BE-764D-98BC-5D47DCF56FC4}">
      <dgm:prSet phldrT="[Metin]" custT="1"/>
      <dgm:spPr/>
      <dgm:t>
        <a:bodyPr/>
        <a:lstStyle/>
        <a:p>
          <a:r>
            <a:rPr lang="tr-TR" sz="1600" b="0" i="0" u="none" dirty="0" err="1">
              <a:latin typeface="Helvetica" pitchFamily="2" charset="0"/>
            </a:rPr>
            <a:t>Perform</a:t>
          </a:r>
          <a:r>
            <a:rPr lang="tr-TR" sz="1600" b="0" i="0" u="none" dirty="0">
              <a:latin typeface="Helvetica" pitchFamily="2" charset="0"/>
            </a:rPr>
            <a:t> Web </a:t>
          </a:r>
          <a:r>
            <a:rPr lang="tr-TR" sz="1600" b="0" i="0" u="none" dirty="0" err="1">
              <a:latin typeface="Helvetica" pitchFamily="2" charset="0"/>
            </a:rPr>
            <a:t>Scraping</a:t>
          </a:r>
          <a:r>
            <a:rPr lang="tr-TR" sz="1600" b="0" i="0" u="none" dirty="0">
              <a:latin typeface="Helvetica" pitchFamily="2" charset="0"/>
            </a:rPr>
            <a:t> </a:t>
          </a:r>
          <a:endParaRPr lang="tr-TR" sz="1600" dirty="0">
            <a:latin typeface="Helvetica" pitchFamily="2" charset="0"/>
          </a:endParaRPr>
        </a:p>
      </dgm:t>
    </dgm:pt>
    <dgm:pt modelId="{22D4556B-346A-F74F-8421-0F4D1AE3B695}" type="parTrans" cxnId="{F2FBEA83-F034-F441-8888-A33BA4A1786F}">
      <dgm:prSet/>
      <dgm:spPr/>
      <dgm:t>
        <a:bodyPr/>
        <a:lstStyle/>
        <a:p>
          <a:endParaRPr lang="tr-TR" sz="1600">
            <a:latin typeface="Helvetica" pitchFamily="2" charset="0"/>
          </a:endParaRPr>
        </a:p>
      </dgm:t>
    </dgm:pt>
    <dgm:pt modelId="{53CD2326-3A9D-7744-B25D-D13E86211141}" type="sibTrans" cxnId="{F2FBEA83-F034-F441-8888-A33BA4A1786F}">
      <dgm:prSet/>
      <dgm:spPr/>
      <dgm:t>
        <a:bodyPr/>
        <a:lstStyle/>
        <a:p>
          <a:endParaRPr lang="tr-TR" sz="1600">
            <a:latin typeface="Helvetica" pitchFamily="2" charset="0"/>
          </a:endParaRPr>
        </a:p>
      </dgm:t>
    </dgm:pt>
    <dgm:pt modelId="{C6C133CD-327B-BC4C-A906-0EE1A020881A}">
      <dgm:prSet phldrT="[Metin]" custT="1"/>
      <dgm:spPr/>
      <dgm:t>
        <a:bodyPr/>
        <a:lstStyle/>
        <a:p>
          <a:r>
            <a:rPr lang="tr-TR" sz="1600" b="0" i="0" u="none" dirty="0" err="1">
              <a:latin typeface="Helvetica" pitchFamily="2" charset="0"/>
            </a:rPr>
            <a:t>Gather</a:t>
          </a:r>
          <a:r>
            <a:rPr lang="tr-TR" sz="1600" b="0" i="0" u="none" dirty="0">
              <a:latin typeface="Helvetica" pitchFamily="2" charset="0"/>
            </a:rPr>
            <a:t> </a:t>
          </a:r>
          <a:r>
            <a:rPr lang="tr-TR" sz="1600" b="0" i="0" u="none" dirty="0" err="1">
              <a:latin typeface="Helvetica" pitchFamily="2" charset="0"/>
            </a:rPr>
            <a:t>Additional</a:t>
          </a:r>
          <a:r>
            <a:rPr lang="tr-TR" sz="1600" b="0" i="0" u="none" dirty="0">
              <a:latin typeface="Helvetica" pitchFamily="2" charset="0"/>
            </a:rPr>
            <a:t> Information</a:t>
          </a:r>
          <a:endParaRPr lang="tr-TR" sz="1600" dirty="0">
            <a:latin typeface="Helvetica" pitchFamily="2" charset="0"/>
          </a:endParaRPr>
        </a:p>
      </dgm:t>
    </dgm:pt>
    <dgm:pt modelId="{4DA7CEC7-4F59-994D-BB7A-AB95B9BA6729}" type="parTrans" cxnId="{4832537E-1BEE-1F41-869E-6D7C6B901AC7}">
      <dgm:prSet/>
      <dgm:spPr/>
      <dgm:t>
        <a:bodyPr/>
        <a:lstStyle/>
        <a:p>
          <a:endParaRPr lang="tr-TR" sz="1600">
            <a:latin typeface="Helvetica" pitchFamily="2" charset="0"/>
          </a:endParaRPr>
        </a:p>
      </dgm:t>
    </dgm:pt>
    <dgm:pt modelId="{59D51A5F-BD1F-FD44-B47E-DEE80D1FD470}" type="sibTrans" cxnId="{4832537E-1BEE-1F41-869E-6D7C6B901AC7}">
      <dgm:prSet/>
      <dgm:spPr/>
      <dgm:t>
        <a:bodyPr/>
        <a:lstStyle/>
        <a:p>
          <a:endParaRPr lang="tr-TR" sz="1600">
            <a:latin typeface="Helvetica" pitchFamily="2" charset="0"/>
          </a:endParaRPr>
        </a:p>
      </dgm:t>
    </dgm:pt>
    <dgm:pt modelId="{2D797091-D37D-4147-97B1-EFBC1293B9C5}">
      <dgm:prSet phldrT="[Metin]" custT="1"/>
      <dgm:spPr/>
      <dgm:t>
        <a:bodyPr/>
        <a:lstStyle/>
        <a:p>
          <a:r>
            <a:rPr lang="tr-TR" sz="1600" b="0" i="0" u="none" dirty="0" err="1">
              <a:latin typeface="Helvetica" pitchFamily="2" charset="0"/>
            </a:rPr>
            <a:t>Combine</a:t>
          </a:r>
          <a:r>
            <a:rPr lang="tr-TR" sz="1600" b="0" i="0" u="none" dirty="0">
              <a:latin typeface="Helvetica" pitchFamily="2" charset="0"/>
            </a:rPr>
            <a:t> </a:t>
          </a:r>
          <a:r>
            <a:rPr lang="tr-TR" sz="1600" b="0" i="0" u="none" dirty="0" err="1">
              <a:latin typeface="Helvetica" pitchFamily="2" charset="0"/>
            </a:rPr>
            <a:t>and</a:t>
          </a:r>
          <a:r>
            <a:rPr lang="tr-TR" sz="1600" b="0" i="0" u="none" dirty="0">
              <a:latin typeface="Helvetica" pitchFamily="2" charset="0"/>
            </a:rPr>
            <a:t> Organize </a:t>
          </a:r>
          <a:r>
            <a:rPr lang="tr-TR" sz="1600" b="0" i="0" u="none" dirty="0" err="1">
              <a:latin typeface="Helvetica" pitchFamily="2" charset="0"/>
            </a:rPr>
            <a:t>Gathered</a:t>
          </a:r>
          <a:r>
            <a:rPr lang="tr-TR" sz="1600" b="0" i="0" u="none" dirty="0">
              <a:latin typeface="Helvetica" pitchFamily="2" charset="0"/>
            </a:rPr>
            <a:t> Data </a:t>
          </a:r>
          <a:endParaRPr lang="tr-TR" sz="1600" dirty="0">
            <a:latin typeface="Helvetica" pitchFamily="2" charset="0"/>
          </a:endParaRPr>
        </a:p>
      </dgm:t>
    </dgm:pt>
    <dgm:pt modelId="{8B2132A4-E55F-2945-BABE-F486349222E9}" type="parTrans" cxnId="{BE921FE1-4127-EF40-BDD2-043342127CC4}">
      <dgm:prSet/>
      <dgm:spPr/>
      <dgm:t>
        <a:bodyPr/>
        <a:lstStyle/>
        <a:p>
          <a:endParaRPr lang="tr-TR" sz="1600">
            <a:latin typeface="Helvetica" pitchFamily="2" charset="0"/>
          </a:endParaRPr>
        </a:p>
      </dgm:t>
    </dgm:pt>
    <dgm:pt modelId="{EE7FC649-0117-8444-B9DE-01E5B48DD679}" type="sibTrans" cxnId="{BE921FE1-4127-EF40-BDD2-043342127CC4}">
      <dgm:prSet/>
      <dgm:spPr/>
      <dgm:t>
        <a:bodyPr/>
        <a:lstStyle/>
        <a:p>
          <a:endParaRPr lang="tr-TR" sz="1600">
            <a:latin typeface="Helvetica" pitchFamily="2" charset="0"/>
          </a:endParaRPr>
        </a:p>
      </dgm:t>
    </dgm:pt>
    <dgm:pt modelId="{F582190E-94ED-F349-AE10-4ADB76D40CE5}">
      <dgm:prSet phldrT="[Metin]" custT="1"/>
      <dgm:spPr/>
      <dgm:t>
        <a:bodyPr/>
        <a:lstStyle/>
        <a:p>
          <a:r>
            <a:rPr lang="tr-TR" sz="1600" b="0" i="0" u="none" dirty="0" err="1">
              <a:latin typeface="Helvetica" pitchFamily="2" charset="0"/>
            </a:rPr>
            <a:t>Structured</a:t>
          </a:r>
          <a:r>
            <a:rPr lang="tr-TR" sz="1600" b="0" i="0" u="none" dirty="0">
              <a:latin typeface="Helvetica" pitchFamily="2" charset="0"/>
            </a:rPr>
            <a:t> </a:t>
          </a:r>
          <a:r>
            <a:rPr lang="tr-TR" sz="1600" b="0" i="0" u="none" dirty="0" err="1">
              <a:latin typeface="Helvetica" pitchFamily="2" charset="0"/>
            </a:rPr>
            <a:t>Dataset</a:t>
          </a:r>
          <a:r>
            <a:rPr lang="tr-TR" sz="1600" b="0" i="0" u="none" dirty="0">
              <a:latin typeface="Helvetica" pitchFamily="2" charset="0"/>
            </a:rPr>
            <a:t> </a:t>
          </a:r>
          <a:r>
            <a:rPr lang="tr-TR" sz="1600" b="0" i="0" u="none" dirty="0" err="1">
              <a:latin typeface="Helvetica" pitchFamily="2" charset="0"/>
            </a:rPr>
            <a:t>for</a:t>
          </a:r>
          <a:r>
            <a:rPr lang="tr-TR" sz="1600" b="0" i="0" u="none" dirty="0">
              <a:latin typeface="Helvetica" pitchFamily="2" charset="0"/>
            </a:rPr>
            <a:t> Analysis</a:t>
          </a:r>
          <a:endParaRPr lang="tr-TR" sz="1600" dirty="0">
            <a:latin typeface="Helvetica" pitchFamily="2" charset="0"/>
          </a:endParaRPr>
        </a:p>
      </dgm:t>
    </dgm:pt>
    <dgm:pt modelId="{74042988-5BC9-FF4D-A1C2-595D6EE77933}" type="parTrans" cxnId="{16E0A41C-3BE0-B049-8784-D85D9B369653}">
      <dgm:prSet/>
      <dgm:spPr/>
      <dgm:t>
        <a:bodyPr/>
        <a:lstStyle/>
        <a:p>
          <a:endParaRPr lang="tr-TR" sz="1600">
            <a:latin typeface="Helvetica" pitchFamily="2" charset="0"/>
          </a:endParaRPr>
        </a:p>
      </dgm:t>
    </dgm:pt>
    <dgm:pt modelId="{48E98856-5CBB-A64C-AE4C-370BAA44E9C4}" type="sibTrans" cxnId="{16E0A41C-3BE0-B049-8784-D85D9B369653}">
      <dgm:prSet/>
      <dgm:spPr/>
      <dgm:t>
        <a:bodyPr/>
        <a:lstStyle/>
        <a:p>
          <a:endParaRPr lang="tr-TR" sz="1600">
            <a:latin typeface="Helvetica" pitchFamily="2" charset="0"/>
          </a:endParaRPr>
        </a:p>
      </dgm:t>
    </dgm:pt>
    <dgm:pt modelId="{FCEFEDD2-6393-BB4E-8496-98B424A2EF15}" type="pres">
      <dgm:prSet presAssocID="{88C54C45-6365-4947-A829-365C485AB4D9}" presName="diagram" presStyleCnt="0">
        <dgm:presLayoutVars>
          <dgm:chPref val="1"/>
          <dgm:dir/>
          <dgm:animOne val="branch"/>
          <dgm:animLvl val="lvl"/>
          <dgm:resizeHandles/>
        </dgm:presLayoutVars>
      </dgm:prSet>
      <dgm:spPr/>
    </dgm:pt>
    <dgm:pt modelId="{2A8D1A97-0DF9-8E4F-95AE-D99FE1637D84}" type="pres">
      <dgm:prSet presAssocID="{F89DFF24-9740-EC48-8A73-17B35E6FE2DD}" presName="root" presStyleCnt="0"/>
      <dgm:spPr/>
    </dgm:pt>
    <dgm:pt modelId="{989D84E2-1861-E04B-8614-3DBB25570DE6}" type="pres">
      <dgm:prSet presAssocID="{F89DFF24-9740-EC48-8A73-17B35E6FE2DD}" presName="rootComposite" presStyleCnt="0"/>
      <dgm:spPr/>
    </dgm:pt>
    <dgm:pt modelId="{A6BBB764-03FD-2446-B37E-7726580B6319}" type="pres">
      <dgm:prSet presAssocID="{F89DFF24-9740-EC48-8A73-17B35E6FE2DD}" presName="rootText" presStyleLbl="node1" presStyleIdx="0" presStyleCnt="1" custScaleX="318109" custScaleY="66541"/>
      <dgm:spPr/>
    </dgm:pt>
    <dgm:pt modelId="{1C54052F-E8A5-094C-970A-4796E931CA02}" type="pres">
      <dgm:prSet presAssocID="{F89DFF24-9740-EC48-8A73-17B35E6FE2DD}" presName="rootConnector" presStyleLbl="node1" presStyleIdx="0" presStyleCnt="1"/>
      <dgm:spPr/>
    </dgm:pt>
    <dgm:pt modelId="{669AD369-7A75-544A-B6D1-80D2CBC11DA2}" type="pres">
      <dgm:prSet presAssocID="{F89DFF24-9740-EC48-8A73-17B35E6FE2DD}" presName="childShape" presStyleCnt="0"/>
      <dgm:spPr/>
    </dgm:pt>
    <dgm:pt modelId="{CD40DDA1-32E9-CE46-BE0E-D27BD774FCE3}" type="pres">
      <dgm:prSet presAssocID="{6718C13A-73D0-A840-A302-C2B355123D52}" presName="Name13" presStyleLbl="parChTrans1D2" presStyleIdx="0" presStyleCnt="6"/>
      <dgm:spPr/>
    </dgm:pt>
    <dgm:pt modelId="{CFFA9676-5360-B941-A459-5C74B5E347B6}" type="pres">
      <dgm:prSet presAssocID="{009B8161-C5F9-694D-822B-8F7FDAF19AAA}" presName="childText" presStyleLbl="bgAcc1" presStyleIdx="0" presStyleCnt="6" custScaleX="291565" custScaleY="66491">
        <dgm:presLayoutVars>
          <dgm:bulletEnabled val="1"/>
        </dgm:presLayoutVars>
      </dgm:prSet>
      <dgm:spPr/>
    </dgm:pt>
    <dgm:pt modelId="{C530B6F6-A030-CB4E-B60E-3C1C7A1A6ACA}" type="pres">
      <dgm:prSet presAssocID="{0A06133C-FE87-7848-B552-0BE6119EDF6C}" presName="Name13" presStyleLbl="parChTrans1D2" presStyleIdx="1" presStyleCnt="6"/>
      <dgm:spPr/>
    </dgm:pt>
    <dgm:pt modelId="{4E24C61D-7BFA-6143-9B5D-0DDF9037439F}" type="pres">
      <dgm:prSet presAssocID="{62EA2F3C-FF7A-9B45-B7F4-CC398496C052}" presName="childText" presStyleLbl="bgAcc1" presStyleIdx="1" presStyleCnt="6" custScaleX="291962" custScaleY="63906">
        <dgm:presLayoutVars>
          <dgm:bulletEnabled val="1"/>
        </dgm:presLayoutVars>
      </dgm:prSet>
      <dgm:spPr/>
    </dgm:pt>
    <dgm:pt modelId="{76F0EB8C-472D-AD49-A4CC-7E38F10EA516}" type="pres">
      <dgm:prSet presAssocID="{22D4556B-346A-F74F-8421-0F4D1AE3B695}" presName="Name13" presStyleLbl="parChTrans1D2" presStyleIdx="2" presStyleCnt="6"/>
      <dgm:spPr/>
    </dgm:pt>
    <dgm:pt modelId="{C0868F6F-2C08-7A48-BAAE-4038726906A6}" type="pres">
      <dgm:prSet presAssocID="{DDCD5526-03BE-764D-98BC-5D47DCF56FC4}" presName="childText" presStyleLbl="bgAcc1" presStyleIdx="2" presStyleCnt="6" custScaleX="291675" custScaleY="60976">
        <dgm:presLayoutVars>
          <dgm:bulletEnabled val="1"/>
        </dgm:presLayoutVars>
      </dgm:prSet>
      <dgm:spPr/>
    </dgm:pt>
    <dgm:pt modelId="{AC1698A3-F332-4D4C-97D7-415DC362EA7C}" type="pres">
      <dgm:prSet presAssocID="{4DA7CEC7-4F59-994D-BB7A-AB95B9BA6729}" presName="Name13" presStyleLbl="parChTrans1D2" presStyleIdx="3" presStyleCnt="6"/>
      <dgm:spPr/>
    </dgm:pt>
    <dgm:pt modelId="{A2153A3F-4616-ED41-B39D-E7BF10C656F6}" type="pres">
      <dgm:prSet presAssocID="{C6C133CD-327B-BC4C-A906-0EE1A020881A}" presName="childText" presStyleLbl="bgAcc1" presStyleIdx="3" presStyleCnt="6" custScaleX="291675" custScaleY="57937">
        <dgm:presLayoutVars>
          <dgm:bulletEnabled val="1"/>
        </dgm:presLayoutVars>
      </dgm:prSet>
      <dgm:spPr/>
    </dgm:pt>
    <dgm:pt modelId="{02F6C602-B63F-E845-BDA4-850ED492FB74}" type="pres">
      <dgm:prSet presAssocID="{8B2132A4-E55F-2945-BABE-F486349222E9}" presName="Name13" presStyleLbl="parChTrans1D2" presStyleIdx="4" presStyleCnt="6"/>
      <dgm:spPr/>
    </dgm:pt>
    <dgm:pt modelId="{A5EBEFBE-A19E-4247-8E10-7CBF40F1DC29}" type="pres">
      <dgm:prSet presAssocID="{2D797091-D37D-4147-97B1-EFBC1293B9C5}" presName="childText" presStyleLbl="bgAcc1" presStyleIdx="4" presStyleCnt="6" custScaleX="291675" custScaleY="56050">
        <dgm:presLayoutVars>
          <dgm:bulletEnabled val="1"/>
        </dgm:presLayoutVars>
      </dgm:prSet>
      <dgm:spPr/>
    </dgm:pt>
    <dgm:pt modelId="{B8921B18-583B-BE4A-9BBE-1E4C1D001F18}" type="pres">
      <dgm:prSet presAssocID="{74042988-5BC9-FF4D-A1C2-595D6EE77933}" presName="Name13" presStyleLbl="parChTrans1D2" presStyleIdx="5" presStyleCnt="6"/>
      <dgm:spPr/>
    </dgm:pt>
    <dgm:pt modelId="{3F64FEE0-AE58-5942-8A82-6BAFCF6A962B}" type="pres">
      <dgm:prSet presAssocID="{F582190E-94ED-F349-AE10-4ADB76D40CE5}" presName="childText" presStyleLbl="bgAcc1" presStyleIdx="5" presStyleCnt="6" custScaleX="291675" custScaleY="57489">
        <dgm:presLayoutVars>
          <dgm:bulletEnabled val="1"/>
        </dgm:presLayoutVars>
      </dgm:prSet>
      <dgm:spPr/>
    </dgm:pt>
  </dgm:ptLst>
  <dgm:cxnLst>
    <dgm:cxn modelId="{40B75E01-A801-F24E-AA8D-016981597B56}" srcId="{F89DFF24-9740-EC48-8A73-17B35E6FE2DD}" destId="{009B8161-C5F9-694D-822B-8F7FDAF19AAA}" srcOrd="0" destOrd="0" parTransId="{6718C13A-73D0-A840-A302-C2B355123D52}" sibTransId="{F81E2F3D-3F8C-094C-B411-2BAEAC0417F9}"/>
    <dgm:cxn modelId="{77F85002-731C-3345-9ACD-5ADB2B39E2EA}" srcId="{88C54C45-6365-4947-A829-365C485AB4D9}" destId="{F89DFF24-9740-EC48-8A73-17B35E6FE2DD}" srcOrd="0" destOrd="0" parTransId="{543E37F7-19D7-C948-8F91-62C4D64BBD69}" sibTransId="{1C58994C-948A-874D-8772-DC0074D9FFE3}"/>
    <dgm:cxn modelId="{8991C60A-7825-A74B-A812-5ACD63871E24}" type="presOf" srcId="{88C54C45-6365-4947-A829-365C485AB4D9}" destId="{FCEFEDD2-6393-BB4E-8496-98B424A2EF15}" srcOrd="0" destOrd="0" presId="urn:microsoft.com/office/officeart/2005/8/layout/hierarchy3"/>
    <dgm:cxn modelId="{16E0A41C-3BE0-B049-8784-D85D9B369653}" srcId="{F89DFF24-9740-EC48-8A73-17B35E6FE2DD}" destId="{F582190E-94ED-F349-AE10-4ADB76D40CE5}" srcOrd="5" destOrd="0" parTransId="{74042988-5BC9-FF4D-A1C2-595D6EE77933}" sibTransId="{48E98856-5CBB-A64C-AE4C-370BAA44E9C4}"/>
    <dgm:cxn modelId="{F9E8D129-8E08-3F48-904D-D4E3825052CD}" type="presOf" srcId="{C6C133CD-327B-BC4C-A906-0EE1A020881A}" destId="{A2153A3F-4616-ED41-B39D-E7BF10C656F6}" srcOrd="0" destOrd="0" presId="urn:microsoft.com/office/officeart/2005/8/layout/hierarchy3"/>
    <dgm:cxn modelId="{B8E2272C-670E-AE4E-A80E-C3C6F9971B88}" type="presOf" srcId="{0A06133C-FE87-7848-B552-0BE6119EDF6C}" destId="{C530B6F6-A030-CB4E-B60E-3C1C7A1A6ACA}" srcOrd="0" destOrd="0" presId="urn:microsoft.com/office/officeart/2005/8/layout/hierarchy3"/>
    <dgm:cxn modelId="{716CEE34-826F-5A45-B87B-241F315A6E32}" type="presOf" srcId="{8B2132A4-E55F-2945-BABE-F486349222E9}" destId="{02F6C602-B63F-E845-BDA4-850ED492FB74}" srcOrd="0" destOrd="0" presId="urn:microsoft.com/office/officeart/2005/8/layout/hierarchy3"/>
    <dgm:cxn modelId="{FD2F764E-4FE7-F747-B549-B070D3371D13}" srcId="{F89DFF24-9740-EC48-8A73-17B35E6FE2DD}" destId="{62EA2F3C-FF7A-9B45-B7F4-CC398496C052}" srcOrd="1" destOrd="0" parTransId="{0A06133C-FE87-7848-B552-0BE6119EDF6C}" sibTransId="{0E0BB13C-14C1-7343-AE68-850AF9F8FFD2}"/>
    <dgm:cxn modelId="{B8153C59-2AB6-EB42-AB13-1C3B8978D0B0}" type="presOf" srcId="{DDCD5526-03BE-764D-98BC-5D47DCF56FC4}" destId="{C0868F6F-2C08-7A48-BAAE-4038726906A6}" srcOrd="0" destOrd="0" presId="urn:microsoft.com/office/officeart/2005/8/layout/hierarchy3"/>
    <dgm:cxn modelId="{4832537E-1BEE-1F41-869E-6D7C6B901AC7}" srcId="{F89DFF24-9740-EC48-8A73-17B35E6FE2DD}" destId="{C6C133CD-327B-BC4C-A906-0EE1A020881A}" srcOrd="3" destOrd="0" parTransId="{4DA7CEC7-4F59-994D-BB7A-AB95B9BA6729}" sibTransId="{59D51A5F-BD1F-FD44-B47E-DEE80D1FD470}"/>
    <dgm:cxn modelId="{F2FBEA83-F034-F441-8888-A33BA4A1786F}" srcId="{F89DFF24-9740-EC48-8A73-17B35E6FE2DD}" destId="{DDCD5526-03BE-764D-98BC-5D47DCF56FC4}" srcOrd="2" destOrd="0" parTransId="{22D4556B-346A-F74F-8421-0F4D1AE3B695}" sibTransId="{53CD2326-3A9D-7744-B25D-D13E86211141}"/>
    <dgm:cxn modelId="{4EC1AC8E-28FA-C940-A4D2-C5C76F0EFA3B}" type="presOf" srcId="{74042988-5BC9-FF4D-A1C2-595D6EE77933}" destId="{B8921B18-583B-BE4A-9BBE-1E4C1D001F18}" srcOrd="0" destOrd="0" presId="urn:microsoft.com/office/officeart/2005/8/layout/hierarchy3"/>
    <dgm:cxn modelId="{ABA60793-25C1-3C4E-9F27-7ACEF291AFC8}" type="presOf" srcId="{F89DFF24-9740-EC48-8A73-17B35E6FE2DD}" destId="{1C54052F-E8A5-094C-970A-4796E931CA02}" srcOrd="1" destOrd="0" presId="urn:microsoft.com/office/officeart/2005/8/layout/hierarchy3"/>
    <dgm:cxn modelId="{3EC7A3A4-6785-5846-B815-06C8D852C909}" type="presOf" srcId="{22D4556B-346A-F74F-8421-0F4D1AE3B695}" destId="{76F0EB8C-472D-AD49-A4CC-7E38F10EA516}" srcOrd="0" destOrd="0" presId="urn:microsoft.com/office/officeart/2005/8/layout/hierarchy3"/>
    <dgm:cxn modelId="{898927BB-C011-9F45-865A-3FD1382988DA}" type="presOf" srcId="{F582190E-94ED-F349-AE10-4ADB76D40CE5}" destId="{3F64FEE0-AE58-5942-8A82-6BAFCF6A962B}" srcOrd="0" destOrd="0" presId="urn:microsoft.com/office/officeart/2005/8/layout/hierarchy3"/>
    <dgm:cxn modelId="{BF42BEC5-E1E9-D245-8839-51CE832765F0}" type="presOf" srcId="{6718C13A-73D0-A840-A302-C2B355123D52}" destId="{CD40DDA1-32E9-CE46-BE0E-D27BD774FCE3}" srcOrd="0" destOrd="0" presId="urn:microsoft.com/office/officeart/2005/8/layout/hierarchy3"/>
    <dgm:cxn modelId="{75C01ECD-412D-8F4A-8F99-1BE36C5A259F}" type="presOf" srcId="{009B8161-C5F9-694D-822B-8F7FDAF19AAA}" destId="{CFFA9676-5360-B941-A459-5C74B5E347B6}" srcOrd="0" destOrd="0" presId="urn:microsoft.com/office/officeart/2005/8/layout/hierarchy3"/>
    <dgm:cxn modelId="{6EA2A3D7-ACCB-B94B-A8AC-B8EF3854B09D}" type="presOf" srcId="{62EA2F3C-FF7A-9B45-B7F4-CC398496C052}" destId="{4E24C61D-7BFA-6143-9B5D-0DDF9037439F}" srcOrd="0" destOrd="0" presId="urn:microsoft.com/office/officeart/2005/8/layout/hierarchy3"/>
    <dgm:cxn modelId="{B0C96BDD-3F6B-634D-A59B-8199FAB41C58}" type="presOf" srcId="{2D797091-D37D-4147-97B1-EFBC1293B9C5}" destId="{A5EBEFBE-A19E-4247-8E10-7CBF40F1DC29}" srcOrd="0" destOrd="0" presId="urn:microsoft.com/office/officeart/2005/8/layout/hierarchy3"/>
    <dgm:cxn modelId="{BE921FE1-4127-EF40-BDD2-043342127CC4}" srcId="{F89DFF24-9740-EC48-8A73-17B35E6FE2DD}" destId="{2D797091-D37D-4147-97B1-EFBC1293B9C5}" srcOrd="4" destOrd="0" parTransId="{8B2132A4-E55F-2945-BABE-F486349222E9}" sibTransId="{EE7FC649-0117-8444-B9DE-01E5B48DD679}"/>
    <dgm:cxn modelId="{5BD5C0F1-4E58-5B4C-9573-6F09956CC991}" type="presOf" srcId="{F89DFF24-9740-EC48-8A73-17B35E6FE2DD}" destId="{A6BBB764-03FD-2446-B37E-7726580B6319}" srcOrd="0" destOrd="0" presId="urn:microsoft.com/office/officeart/2005/8/layout/hierarchy3"/>
    <dgm:cxn modelId="{C7C115FE-4413-E040-A6AD-2546F6CCC272}" type="presOf" srcId="{4DA7CEC7-4F59-994D-BB7A-AB95B9BA6729}" destId="{AC1698A3-F332-4D4C-97D7-415DC362EA7C}" srcOrd="0" destOrd="0" presId="urn:microsoft.com/office/officeart/2005/8/layout/hierarchy3"/>
    <dgm:cxn modelId="{0B3AAC19-9B08-CD4D-BE8A-F3A7D88A880B}" type="presParOf" srcId="{FCEFEDD2-6393-BB4E-8496-98B424A2EF15}" destId="{2A8D1A97-0DF9-8E4F-95AE-D99FE1637D84}" srcOrd="0" destOrd="0" presId="urn:microsoft.com/office/officeart/2005/8/layout/hierarchy3"/>
    <dgm:cxn modelId="{1F09F068-E185-A948-8F43-33733380BFD6}" type="presParOf" srcId="{2A8D1A97-0DF9-8E4F-95AE-D99FE1637D84}" destId="{989D84E2-1861-E04B-8614-3DBB25570DE6}" srcOrd="0" destOrd="0" presId="urn:microsoft.com/office/officeart/2005/8/layout/hierarchy3"/>
    <dgm:cxn modelId="{B0721106-200B-D043-AEF2-21179D76A7F6}" type="presParOf" srcId="{989D84E2-1861-E04B-8614-3DBB25570DE6}" destId="{A6BBB764-03FD-2446-B37E-7726580B6319}" srcOrd="0" destOrd="0" presId="urn:microsoft.com/office/officeart/2005/8/layout/hierarchy3"/>
    <dgm:cxn modelId="{EDC16030-B08C-1A4E-998B-6027B5B5C815}" type="presParOf" srcId="{989D84E2-1861-E04B-8614-3DBB25570DE6}" destId="{1C54052F-E8A5-094C-970A-4796E931CA02}" srcOrd="1" destOrd="0" presId="urn:microsoft.com/office/officeart/2005/8/layout/hierarchy3"/>
    <dgm:cxn modelId="{A94F1167-323B-5B41-BF9A-27545AB70341}" type="presParOf" srcId="{2A8D1A97-0DF9-8E4F-95AE-D99FE1637D84}" destId="{669AD369-7A75-544A-B6D1-80D2CBC11DA2}" srcOrd="1" destOrd="0" presId="urn:microsoft.com/office/officeart/2005/8/layout/hierarchy3"/>
    <dgm:cxn modelId="{193C8432-72BD-E74A-98ED-11FCBD2538B4}" type="presParOf" srcId="{669AD369-7A75-544A-B6D1-80D2CBC11DA2}" destId="{CD40DDA1-32E9-CE46-BE0E-D27BD774FCE3}" srcOrd="0" destOrd="0" presId="urn:microsoft.com/office/officeart/2005/8/layout/hierarchy3"/>
    <dgm:cxn modelId="{FC5AD145-FF69-C340-AA6F-89A4A8D9660F}" type="presParOf" srcId="{669AD369-7A75-544A-B6D1-80D2CBC11DA2}" destId="{CFFA9676-5360-B941-A459-5C74B5E347B6}" srcOrd="1" destOrd="0" presId="urn:microsoft.com/office/officeart/2005/8/layout/hierarchy3"/>
    <dgm:cxn modelId="{D013E4BD-A675-674D-BA5D-A58BCBB0FD72}" type="presParOf" srcId="{669AD369-7A75-544A-B6D1-80D2CBC11DA2}" destId="{C530B6F6-A030-CB4E-B60E-3C1C7A1A6ACA}" srcOrd="2" destOrd="0" presId="urn:microsoft.com/office/officeart/2005/8/layout/hierarchy3"/>
    <dgm:cxn modelId="{E7A137EB-3AD4-C946-929F-E8D33478A848}" type="presParOf" srcId="{669AD369-7A75-544A-B6D1-80D2CBC11DA2}" destId="{4E24C61D-7BFA-6143-9B5D-0DDF9037439F}" srcOrd="3" destOrd="0" presId="urn:microsoft.com/office/officeart/2005/8/layout/hierarchy3"/>
    <dgm:cxn modelId="{70C76EA7-965B-1F43-BF87-EB67D898753E}" type="presParOf" srcId="{669AD369-7A75-544A-B6D1-80D2CBC11DA2}" destId="{76F0EB8C-472D-AD49-A4CC-7E38F10EA516}" srcOrd="4" destOrd="0" presId="urn:microsoft.com/office/officeart/2005/8/layout/hierarchy3"/>
    <dgm:cxn modelId="{4D9F290A-A785-FD4B-BC68-6D7233176344}" type="presParOf" srcId="{669AD369-7A75-544A-B6D1-80D2CBC11DA2}" destId="{C0868F6F-2C08-7A48-BAAE-4038726906A6}" srcOrd="5" destOrd="0" presId="urn:microsoft.com/office/officeart/2005/8/layout/hierarchy3"/>
    <dgm:cxn modelId="{BCEB4A68-20AC-8240-BF4F-9DEB80B24EE6}" type="presParOf" srcId="{669AD369-7A75-544A-B6D1-80D2CBC11DA2}" destId="{AC1698A3-F332-4D4C-97D7-415DC362EA7C}" srcOrd="6" destOrd="0" presId="urn:microsoft.com/office/officeart/2005/8/layout/hierarchy3"/>
    <dgm:cxn modelId="{EB5FA7F2-E272-8744-96D5-7EF58F6DBA44}" type="presParOf" srcId="{669AD369-7A75-544A-B6D1-80D2CBC11DA2}" destId="{A2153A3F-4616-ED41-B39D-E7BF10C656F6}" srcOrd="7" destOrd="0" presId="urn:microsoft.com/office/officeart/2005/8/layout/hierarchy3"/>
    <dgm:cxn modelId="{7CF39753-B84A-2444-B199-A6D01963EA6B}" type="presParOf" srcId="{669AD369-7A75-544A-B6D1-80D2CBC11DA2}" destId="{02F6C602-B63F-E845-BDA4-850ED492FB74}" srcOrd="8" destOrd="0" presId="urn:microsoft.com/office/officeart/2005/8/layout/hierarchy3"/>
    <dgm:cxn modelId="{122B5D80-7164-7D49-95DD-7FD7D4A8D29F}" type="presParOf" srcId="{669AD369-7A75-544A-B6D1-80D2CBC11DA2}" destId="{A5EBEFBE-A19E-4247-8E10-7CBF40F1DC29}" srcOrd="9" destOrd="0" presId="urn:microsoft.com/office/officeart/2005/8/layout/hierarchy3"/>
    <dgm:cxn modelId="{B9863959-2323-5D4B-9A56-B837794D3336}" type="presParOf" srcId="{669AD369-7A75-544A-B6D1-80D2CBC11DA2}" destId="{B8921B18-583B-BE4A-9BBE-1E4C1D001F18}" srcOrd="10" destOrd="0" presId="urn:microsoft.com/office/officeart/2005/8/layout/hierarchy3"/>
    <dgm:cxn modelId="{10EDE7AE-9CD3-B24C-9BA3-A7E13338D68D}" type="presParOf" srcId="{669AD369-7A75-544A-B6D1-80D2CBC11DA2}" destId="{3F64FEE0-AE58-5942-8A82-6BAFCF6A962B}" srcOrd="1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BB764-03FD-2446-B37E-7726580B6319}">
      <dsp:nvSpPr>
        <dsp:cNvPr id="0" name=""/>
        <dsp:cNvSpPr/>
      </dsp:nvSpPr>
      <dsp:spPr>
        <a:xfrm>
          <a:off x="3167" y="487255"/>
          <a:ext cx="5063606" cy="5295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tr-TR" sz="1800" b="1" i="0" u="none" kern="1200" dirty="0">
              <a:latin typeface="Helvetica" pitchFamily="2" charset="0"/>
            </a:rPr>
            <a:t>Data Collection </a:t>
          </a:r>
          <a:r>
            <a:rPr lang="tr-TR" sz="1800" b="1" i="0" u="none" kern="1200" dirty="0" err="1">
              <a:latin typeface="Helvetica" pitchFamily="2" charset="0"/>
            </a:rPr>
            <a:t>Process</a:t>
          </a:r>
          <a:r>
            <a:rPr lang="tr-TR" sz="1800" b="1" i="0" u="none" kern="1200" dirty="0">
              <a:latin typeface="Helvetica" pitchFamily="2" charset="0"/>
            </a:rPr>
            <a:t> </a:t>
          </a:r>
          <a:endParaRPr lang="tr-TR" sz="1800" b="1" kern="1200" dirty="0">
            <a:latin typeface="Helvetica" pitchFamily="2" charset="0"/>
          </a:endParaRPr>
        </a:p>
      </dsp:txBody>
      <dsp:txXfrm>
        <a:off x="18678" y="502766"/>
        <a:ext cx="5032584" cy="498572"/>
      </dsp:txXfrm>
    </dsp:sp>
    <dsp:sp modelId="{CD40DDA1-32E9-CE46-BE0E-D27BD774FCE3}">
      <dsp:nvSpPr>
        <dsp:cNvPr id="0" name=""/>
        <dsp:cNvSpPr/>
      </dsp:nvSpPr>
      <dsp:spPr>
        <a:xfrm>
          <a:off x="509528" y="1016850"/>
          <a:ext cx="506360" cy="463571"/>
        </a:xfrm>
        <a:custGeom>
          <a:avLst/>
          <a:gdLst/>
          <a:ahLst/>
          <a:cxnLst/>
          <a:rect l="0" t="0" r="0" b="0"/>
          <a:pathLst>
            <a:path>
              <a:moveTo>
                <a:pt x="0" y="0"/>
              </a:moveTo>
              <a:lnTo>
                <a:pt x="0" y="463571"/>
              </a:lnTo>
              <a:lnTo>
                <a:pt x="506360" y="46357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FA9676-5360-B941-A459-5C74B5E347B6}">
      <dsp:nvSpPr>
        <dsp:cNvPr id="0" name=""/>
        <dsp:cNvSpPr/>
      </dsp:nvSpPr>
      <dsp:spPr>
        <a:xfrm>
          <a:off x="1015888" y="1215823"/>
          <a:ext cx="3712866" cy="52919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tr-TR" sz="1600" b="0" i="0" u="none" kern="1200" dirty="0">
              <a:latin typeface="Helvetica" pitchFamily="2" charset="0"/>
            </a:rPr>
            <a:t>Access </a:t>
          </a:r>
          <a:r>
            <a:rPr lang="tr-TR" sz="1600" b="0" i="0" u="none" kern="1200" dirty="0" err="1">
              <a:latin typeface="Helvetica" pitchFamily="2" charset="0"/>
            </a:rPr>
            <a:t>SpaceX</a:t>
          </a:r>
          <a:r>
            <a:rPr lang="tr-TR" sz="1600" b="0" i="0" u="none" kern="1200" dirty="0">
              <a:latin typeface="Helvetica" pitchFamily="2" charset="0"/>
            </a:rPr>
            <a:t> REST API</a:t>
          </a:r>
          <a:endParaRPr lang="tr-TR" sz="1600" kern="1200" dirty="0">
            <a:latin typeface="Helvetica" pitchFamily="2" charset="0"/>
          </a:endParaRPr>
        </a:p>
      </dsp:txBody>
      <dsp:txXfrm>
        <a:off x="1031388" y="1231323"/>
        <a:ext cx="3681866" cy="498196"/>
      </dsp:txXfrm>
    </dsp:sp>
    <dsp:sp modelId="{C530B6F6-A030-CB4E-B60E-3C1C7A1A6ACA}">
      <dsp:nvSpPr>
        <dsp:cNvPr id="0" name=""/>
        <dsp:cNvSpPr/>
      </dsp:nvSpPr>
      <dsp:spPr>
        <a:xfrm>
          <a:off x="509528" y="1016850"/>
          <a:ext cx="506360" cy="1181453"/>
        </a:xfrm>
        <a:custGeom>
          <a:avLst/>
          <a:gdLst/>
          <a:ahLst/>
          <a:cxnLst/>
          <a:rect l="0" t="0" r="0" b="0"/>
          <a:pathLst>
            <a:path>
              <a:moveTo>
                <a:pt x="0" y="0"/>
              </a:moveTo>
              <a:lnTo>
                <a:pt x="0" y="1181453"/>
              </a:lnTo>
              <a:lnTo>
                <a:pt x="506360" y="1181453"/>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24C61D-7BFA-6143-9B5D-0DDF9037439F}">
      <dsp:nvSpPr>
        <dsp:cNvPr id="0" name=""/>
        <dsp:cNvSpPr/>
      </dsp:nvSpPr>
      <dsp:spPr>
        <a:xfrm>
          <a:off x="1015888" y="1943992"/>
          <a:ext cx="3717922" cy="508622"/>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tr-TR" sz="1600" b="0" i="0" u="none" kern="1200" dirty="0" err="1">
              <a:latin typeface="Helvetica" pitchFamily="2" charset="0"/>
            </a:rPr>
            <a:t>Retrieve</a:t>
          </a:r>
          <a:r>
            <a:rPr lang="tr-TR" sz="1600" b="0" i="0" u="none" kern="1200" dirty="0">
              <a:latin typeface="Helvetica" pitchFamily="2" charset="0"/>
            </a:rPr>
            <a:t> </a:t>
          </a:r>
          <a:r>
            <a:rPr lang="tr-TR" sz="1600" b="0" i="0" u="none" kern="1200" dirty="0" err="1">
              <a:latin typeface="Helvetica" pitchFamily="2" charset="0"/>
            </a:rPr>
            <a:t>Launch</a:t>
          </a:r>
          <a:r>
            <a:rPr lang="tr-TR" sz="1600" b="0" i="0" u="none" kern="1200" dirty="0">
              <a:latin typeface="Helvetica" pitchFamily="2" charset="0"/>
            </a:rPr>
            <a:t> </a:t>
          </a:r>
          <a:r>
            <a:rPr lang="tr-TR" sz="1600" b="0" i="0" u="none" kern="1200" dirty="0" err="1">
              <a:latin typeface="Helvetica" pitchFamily="2" charset="0"/>
            </a:rPr>
            <a:t>and</a:t>
          </a:r>
          <a:r>
            <a:rPr lang="tr-TR" sz="1600" b="0" i="0" u="none" kern="1200" dirty="0">
              <a:latin typeface="Helvetica" pitchFamily="2" charset="0"/>
            </a:rPr>
            <a:t> </a:t>
          </a:r>
          <a:r>
            <a:rPr lang="tr-TR" sz="1600" b="0" i="0" u="none" kern="1200" dirty="0" err="1">
              <a:latin typeface="Helvetica" pitchFamily="2" charset="0"/>
            </a:rPr>
            <a:t>Landing</a:t>
          </a:r>
          <a:r>
            <a:rPr lang="tr-TR" sz="1600" b="0" i="0" u="none" kern="1200" dirty="0">
              <a:latin typeface="Helvetica" pitchFamily="2" charset="0"/>
            </a:rPr>
            <a:t> Data </a:t>
          </a:r>
          <a:endParaRPr lang="tr-TR" sz="1600" kern="1200" dirty="0">
            <a:latin typeface="Helvetica" pitchFamily="2" charset="0"/>
          </a:endParaRPr>
        </a:p>
      </dsp:txBody>
      <dsp:txXfrm>
        <a:off x="1030785" y="1958889"/>
        <a:ext cx="3688128" cy="478828"/>
      </dsp:txXfrm>
    </dsp:sp>
    <dsp:sp modelId="{76F0EB8C-472D-AD49-A4CC-7E38F10EA516}">
      <dsp:nvSpPr>
        <dsp:cNvPr id="0" name=""/>
        <dsp:cNvSpPr/>
      </dsp:nvSpPr>
      <dsp:spPr>
        <a:xfrm>
          <a:off x="509528" y="1016850"/>
          <a:ext cx="506360" cy="1877389"/>
        </a:xfrm>
        <a:custGeom>
          <a:avLst/>
          <a:gdLst/>
          <a:ahLst/>
          <a:cxnLst/>
          <a:rect l="0" t="0" r="0" b="0"/>
          <a:pathLst>
            <a:path>
              <a:moveTo>
                <a:pt x="0" y="0"/>
              </a:moveTo>
              <a:lnTo>
                <a:pt x="0" y="1877389"/>
              </a:lnTo>
              <a:lnTo>
                <a:pt x="506360" y="187738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868F6F-2C08-7A48-BAAE-4038726906A6}">
      <dsp:nvSpPr>
        <dsp:cNvPr id="0" name=""/>
        <dsp:cNvSpPr/>
      </dsp:nvSpPr>
      <dsp:spPr>
        <a:xfrm>
          <a:off x="1015888" y="2651587"/>
          <a:ext cx="3714267" cy="485302"/>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tr-TR" sz="1600" b="0" i="0" u="none" kern="1200" dirty="0" err="1">
              <a:latin typeface="Helvetica" pitchFamily="2" charset="0"/>
            </a:rPr>
            <a:t>Perform</a:t>
          </a:r>
          <a:r>
            <a:rPr lang="tr-TR" sz="1600" b="0" i="0" u="none" kern="1200" dirty="0">
              <a:latin typeface="Helvetica" pitchFamily="2" charset="0"/>
            </a:rPr>
            <a:t> Web </a:t>
          </a:r>
          <a:r>
            <a:rPr lang="tr-TR" sz="1600" b="0" i="0" u="none" kern="1200" dirty="0" err="1">
              <a:latin typeface="Helvetica" pitchFamily="2" charset="0"/>
            </a:rPr>
            <a:t>Scraping</a:t>
          </a:r>
          <a:r>
            <a:rPr lang="tr-TR" sz="1600" b="0" i="0" u="none" kern="1200" dirty="0">
              <a:latin typeface="Helvetica" pitchFamily="2" charset="0"/>
            </a:rPr>
            <a:t> </a:t>
          </a:r>
          <a:endParaRPr lang="tr-TR" sz="1600" kern="1200" dirty="0">
            <a:latin typeface="Helvetica" pitchFamily="2" charset="0"/>
          </a:endParaRPr>
        </a:p>
      </dsp:txBody>
      <dsp:txXfrm>
        <a:off x="1030102" y="2665801"/>
        <a:ext cx="3685839" cy="456874"/>
      </dsp:txXfrm>
    </dsp:sp>
    <dsp:sp modelId="{AC1698A3-F332-4D4C-97D7-415DC362EA7C}">
      <dsp:nvSpPr>
        <dsp:cNvPr id="0" name=""/>
        <dsp:cNvSpPr/>
      </dsp:nvSpPr>
      <dsp:spPr>
        <a:xfrm>
          <a:off x="509528" y="1016850"/>
          <a:ext cx="506360" cy="2549571"/>
        </a:xfrm>
        <a:custGeom>
          <a:avLst/>
          <a:gdLst/>
          <a:ahLst/>
          <a:cxnLst/>
          <a:rect l="0" t="0" r="0" b="0"/>
          <a:pathLst>
            <a:path>
              <a:moveTo>
                <a:pt x="0" y="0"/>
              </a:moveTo>
              <a:lnTo>
                <a:pt x="0" y="2549571"/>
              </a:lnTo>
              <a:lnTo>
                <a:pt x="506360" y="254957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153A3F-4616-ED41-B39D-E7BF10C656F6}">
      <dsp:nvSpPr>
        <dsp:cNvPr id="0" name=""/>
        <dsp:cNvSpPr/>
      </dsp:nvSpPr>
      <dsp:spPr>
        <a:xfrm>
          <a:off x="1015888" y="3335863"/>
          <a:ext cx="3714267" cy="461115"/>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tr-TR" sz="1600" b="0" i="0" u="none" kern="1200" dirty="0" err="1">
              <a:latin typeface="Helvetica" pitchFamily="2" charset="0"/>
            </a:rPr>
            <a:t>Gather</a:t>
          </a:r>
          <a:r>
            <a:rPr lang="tr-TR" sz="1600" b="0" i="0" u="none" kern="1200" dirty="0">
              <a:latin typeface="Helvetica" pitchFamily="2" charset="0"/>
            </a:rPr>
            <a:t> </a:t>
          </a:r>
          <a:r>
            <a:rPr lang="tr-TR" sz="1600" b="0" i="0" u="none" kern="1200" dirty="0" err="1">
              <a:latin typeface="Helvetica" pitchFamily="2" charset="0"/>
            </a:rPr>
            <a:t>Additional</a:t>
          </a:r>
          <a:r>
            <a:rPr lang="tr-TR" sz="1600" b="0" i="0" u="none" kern="1200" dirty="0">
              <a:latin typeface="Helvetica" pitchFamily="2" charset="0"/>
            </a:rPr>
            <a:t> Information</a:t>
          </a:r>
          <a:endParaRPr lang="tr-TR" sz="1600" kern="1200" dirty="0">
            <a:latin typeface="Helvetica" pitchFamily="2" charset="0"/>
          </a:endParaRPr>
        </a:p>
      </dsp:txBody>
      <dsp:txXfrm>
        <a:off x="1029394" y="3349369"/>
        <a:ext cx="3687255" cy="434103"/>
      </dsp:txXfrm>
    </dsp:sp>
    <dsp:sp modelId="{02F6C602-B63F-E845-BDA4-850ED492FB74}">
      <dsp:nvSpPr>
        <dsp:cNvPr id="0" name=""/>
        <dsp:cNvSpPr/>
      </dsp:nvSpPr>
      <dsp:spPr>
        <a:xfrm>
          <a:off x="509528" y="1016850"/>
          <a:ext cx="506360" cy="3202151"/>
        </a:xfrm>
        <a:custGeom>
          <a:avLst/>
          <a:gdLst/>
          <a:ahLst/>
          <a:cxnLst/>
          <a:rect l="0" t="0" r="0" b="0"/>
          <a:pathLst>
            <a:path>
              <a:moveTo>
                <a:pt x="0" y="0"/>
              </a:moveTo>
              <a:lnTo>
                <a:pt x="0" y="3202151"/>
              </a:lnTo>
              <a:lnTo>
                <a:pt x="506360" y="320215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EBEFBE-A19E-4247-8E10-7CBF40F1DC29}">
      <dsp:nvSpPr>
        <dsp:cNvPr id="0" name=""/>
        <dsp:cNvSpPr/>
      </dsp:nvSpPr>
      <dsp:spPr>
        <a:xfrm>
          <a:off x="1015888" y="3995952"/>
          <a:ext cx="3714267" cy="446097"/>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tr-TR" sz="1600" b="0" i="0" u="none" kern="1200" dirty="0" err="1">
              <a:latin typeface="Helvetica" pitchFamily="2" charset="0"/>
            </a:rPr>
            <a:t>Combine</a:t>
          </a:r>
          <a:r>
            <a:rPr lang="tr-TR" sz="1600" b="0" i="0" u="none" kern="1200" dirty="0">
              <a:latin typeface="Helvetica" pitchFamily="2" charset="0"/>
            </a:rPr>
            <a:t> </a:t>
          </a:r>
          <a:r>
            <a:rPr lang="tr-TR" sz="1600" b="0" i="0" u="none" kern="1200" dirty="0" err="1">
              <a:latin typeface="Helvetica" pitchFamily="2" charset="0"/>
            </a:rPr>
            <a:t>and</a:t>
          </a:r>
          <a:r>
            <a:rPr lang="tr-TR" sz="1600" b="0" i="0" u="none" kern="1200" dirty="0">
              <a:latin typeface="Helvetica" pitchFamily="2" charset="0"/>
            </a:rPr>
            <a:t> Organize </a:t>
          </a:r>
          <a:r>
            <a:rPr lang="tr-TR" sz="1600" b="0" i="0" u="none" kern="1200" dirty="0" err="1">
              <a:latin typeface="Helvetica" pitchFamily="2" charset="0"/>
            </a:rPr>
            <a:t>Gathered</a:t>
          </a:r>
          <a:r>
            <a:rPr lang="tr-TR" sz="1600" b="0" i="0" u="none" kern="1200" dirty="0">
              <a:latin typeface="Helvetica" pitchFamily="2" charset="0"/>
            </a:rPr>
            <a:t> Data </a:t>
          </a:r>
          <a:endParaRPr lang="tr-TR" sz="1600" kern="1200" dirty="0">
            <a:latin typeface="Helvetica" pitchFamily="2" charset="0"/>
          </a:endParaRPr>
        </a:p>
      </dsp:txBody>
      <dsp:txXfrm>
        <a:off x="1028954" y="4009018"/>
        <a:ext cx="3688135" cy="419965"/>
      </dsp:txXfrm>
    </dsp:sp>
    <dsp:sp modelId="{B8921B18-583B-BE4A-9BBE-1E4C1D001F18}">
      <dsp:nvSpPr>
        <dsp:cNvPr id="0" name=""/>
        <dsp:cNvSpPr/>
      </dsp:nvSpPr>
      <dsp:spPr>
        <a:xfrm>
          <a:off x="509528" y="1016850"/>
          <a:ext cx="506360" cy="3852947"/>
        </a:xfrm>
        <a:custGeom>
          <a:avLst/>
          <a:gdLst/>
          <a:ahLst/>
          <a:cxnLst/>
          <a:rect l="0" t="0" r="0" b="0"/>
          <a:pathLst>
            <a:path>
              <a:moveTo>
                <a:pt x="0" y="0"/>
              </a:moveTo>
              <a:lnTo>
                <a:pt x="0" y="3852947"/>
              </a:lnTo>
              <a:lnTo>
                <a:pt x="506360" y="3852947"/>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4FEE0-AE58-5942-8A82-6BAFCF6A962B}">
      <dsp:nvSpPr>
        <dsp:cNvPr id="0" name=""/>
        <dsp:cNvSpPr/>
      </dsp:nvSpPr>
      <dsp:spPr>
        <a:xfrm>
          <a:off x="1015888" y="4641022"/>
          <a:ext cx="3714267" cy="45755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tr-TR" sz="1600" b="0" i="0" u="none" kern="1200" dirty="0" err="1">
              <a:latin typeface="Helvetica" pitchFamily="2" charset="0"/>
            </a:rPr>
            <a:t>Structured</a:t>
          </a:r>
          <a:r>
            <a:rPr lang="tr-TR" sz="1600" b="0" i="0" u="none" kern="1200" dirty="0">
              <a:latin typeface="Helvetica" pitchFamily="2" charset="0"/>
            </a:rPr>
            <a:t> </a:t>
          </a:r>
          <a:r>
            <a:rPr lang="tr-TR" sz="1600" b="0" i="0" u="none" kern="1200" dirty="0" err="1">
              <a:latin typeface="Helvetica" pitchFamily="2" charset="0"/>
            </a:rPr>
            <a:t>Dataset</a:t>
          </a:r>
          <a:r>
            <a:rPr lang="tr-TR" sz="1600" b="0" i="0" u="none" kern="1200" dirty="0">
              <a:latin typeface="Helvetica" pitchFamily="2" charset="0"/>
            </a:rPr>
            <a:t> </a:t>
          </a:r>
          <a:r>
            <a:rPr lang="tr-TR" sz="1600" b="0" i="0" u="none" kern="1200" dirty="0" err="1">
              <a:latin typeface="Helvetica" pitchFamily="2" charset="0"/>
            </a:rPr>
            <a:t>for</a:t>
          </a:r>
          <a:r>
            <a:rPr lang="tr-TR" sz="1600" b="0" i="0" u="none" kern="1200" dirty="0">
              <a:latin typeface="Helvetica" pitchFamily="2" charset="0"/>
            </a:rPr>
            <a:t> Analysis</a:t>
          </a:r>
          <a:endParaRPr lang="tr-TR" sz="1600" kern="1200" dirty="0">
            <a:latin typeface="Helvetica" pitchFamily="2" charset="0"/>
          </a:endParaRPr>
        </a:p>
      </dsp:txBody>
      <dsp:txXfrm>
        <a:off x="1029289" y="4654423"/>
        <a:ext cx="3687465" cy="4307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8/24/23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8/24/23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alphaModFix amt="95000"/>
            <a:lum/>
          </a:blip>
          <a:srcRect/>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omerekmen/Space-X-Falcon-9-Landing-Analysis/blob/main/2-webscraping.ipynb" TargetMode="Externa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hyperlink" Target="https://github.com/omerekmen/Space-X-Falcon-9-Landing-Analysis/blob/main/1-spacex-data-collection-api.ipynb" TargetMode="Externa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hyperlink" Target="https://github.com/omerekmen/Space-X-Falcon-9-Landing-Analysis/blob/main/2-webscraping.ipynb" TargetMode="Externa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omerekmen/Space-X-Falcon-9-Landing-Analysis/blob/main/3-spacex-Data%20wrangling.ipynb"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ite rocket under nimbus clouds at golden hour">
            <a:extLst>
              <a:ext uri="{FF2B5EF4-FFF2-40B4-BE49-F238E27FC236}">
                <a16:creationId xmlns:a16="http://schemas.microsoft.com/office/drawing/2014/main" id="{F205795B-76DF-1089-A99E-76D459F097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1784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C36AF9D-A911-994B-90EA-013D4CDA5604}"/>
              </a:ext>
            </a:extLst>
          </p:cNvPr>
          <p:cNvSpPr txBox="1"/>
          <p:nvPr/>
        </p:nvSpPr>
        <p:spPr>
          <a:xfrm>
            <a:off x="833073" y="5282775"/>
            <a:ext cx="4023360" cy="85765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000" b="1" dirty="0" err="1">
                <a:solidFill>
                  <a:schemeClr val="bg1"/>
                </a:solidFill>
                <a:latin typeface="Arial" panose="020B0604020202020204" pitchFamily="34" charset="0"/>
                <a:ea typeface="+mj-ea"/>
                <a:cs typeface="Arial" panose="020B0604020202020204" pitchFamily="34" charset="0"/>
              </a:rPr>
              <a:t>Ömer</a:t>
            </a:r>
            <a:r>
              <a:rPr lang="en-US" sz="2000" b="1" dirty="0">
                <a:solidFill>
                  <a:schemeClr val="bg1"/>
                </a:solidFill>
                <a:latin typeface="Arial" panose="020B0604020202020204" pitchFamily="34" charset="0"/>
                <a:ea typeface="+mj-ea"/>
                <a:cs typeface="Arial" panose="020B0604020202020204" pitchFamily="34" charset="0"/>
              </a:rPr>
              <a:t> </a:t>
            </a:r>
            <a:r>
              <a:rPr lang="en-US" sz="2000" b="1" dirty="0" err="1">
                <a:solidFill>
                  <a:schemeClr val="bg1"/>
                </a:solidFill>
                <a:latin typeface="Arial" panose="020B0604020202020204" pitchFamily="34" charset="0"/>
                <a:ea typeface="+mj-ea"/>
                <a:cs typeface="Arial" panose="020B0604020202020204" pitchFamily="34" charset="0"/>
              </a:rPr>
              <a:t>Ekmen</a:t>
            </a:r>
            <a:endParaRPr lang="en-US" sz="2000" b="1" dirty="0">
              <a:solidFill>
                <a:schemeClr val="bg1"/>
              </a:solidFill>
              <a:latin typeface="Arial" panose="020B0604020202020204" pitchFamily="34" charset="0"/>
              <a:ea typeface="+mj-ea"/>
              <a:cs typeface="Arial" panose="020B0604020202020204" pitchFamily="34" charset="0"/>
            </a:endParaRPr>
          </a:p>
          <a:p>
            <a:pPr>
              <a:lnSpc>
                <a:spcPct val="90000"/>
              </a:lnSpc>
              <a:spcBef>
                <a:spcPct val="0"/>
              </a:spcBef>
              <a:spcAft>
                <a:spcPts val="600"/>
              </a:spcAft>
            </a:pPr>
            <a:r>
              <a:rPr lang="en-US" sz="2000" b="1" dirty="0">
                <a:solidFill>
                  <a:schemeClr val="bg1"/>
                </a:solidFill>
                <a:latin typeface="Arial" panose="020B0604020202020204" pitchFamily="34" charset="0"/>
                <a:ea typeface="+mj-ea"/>
                <a:cs typeface="Arial" panose="020B0604020202020204" pitchFamily="34" charset="0"/>
              </a:rPr>
              <a:t>Aug. 2023</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5">
            <a:extLst>
              <a:ext uri="{FF2B5EF4-FFF2-40B4-BE49-F238E27FC236}">
                <a16:creationId xmlns:a16="http://schemas.microsoft.com/office/drawing/2014/main" id="{88F586B0-B611-E5E1-C646-3270C6011F19}"/>
              </a:ext>
            </a:extLst>
          </p:cNvPr>
          <p:cNvSpPr txBox="1"/>
          <p:nvPr/>
        </p:nvSpPr>
        <p:spPr>
          <a:xfrm>
            <a:off x="833073" y="2460398"/>
            <a:ext cx="7472518" cy="1937204"/>
          </a:xfrm>
          <a:prstGeom prst="rect">
            <a:avLst/>
          </a:prstGeom>
        </p:spPr>
        <p:txBody>
          <a:bodyPr vert="horz" lIns="91440" tIns="45720" rIns="91440" bIns="45720" rtlCol="0" anchor="b">
            <a:noAutofit/>
          </a:bodyPr>
          <a:lstStyle/>
          <a:p>
            <a:r>
              <a:rPr lang="en-US" sz="6000" b="1" dirty="0">
                <a:solidFill>
                  <a:schemeClr val="bg1"/>
                </a:solidFill>
                <a:latin typeface="Arial" panose="020B0604020202020204" pitchFamily="34" charset="0"/>
                <a:cs typeface="Arial" panose="020B0604020202020204" pitchFamily="34" charset="0"/>
              </a:rPr>
              <a:t>Space X Falcon 9 Landing Analysis</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onlandırıcı 16">
            <a:extLst>
              <a:ext uri="{FF2B5EF4-FFF2-40B4-BE49-F238E27FC236}">
                <a16:creationId xmlns:a16="http://schemas.microsoft.com/office/drawing/2014/main" id="{2A4F3D03-63F3-D0A1-444D-B9F6E7E216E4}"/>
              </a:ext>
            </a:extLst>
          </p:cNvPr>
          <p:cNvSpPr/>
          <p:nvPr/>
        </p:nvSpPr>
        <p:spPr>
          <a:xfrm>
            <a:off x="6033192" y="4934982"/>
            <a:ext cx="603598" cy="228239"/>
          </a:xfrm>
          <a:prstGeom prst="flowChartTermina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Arial" panose="020B0604020202020204" pitchFamily="34" charset="0"/>
                <a:cs typeface="Arial" panose="020B0604020202020204" pitchFamily="34" charset="0"/>
              </a:rPr>
              <a:t>5</a:t>
            </a:r>
          </a:p>
        </p:txBody>
      </p:sp>
      <p:sp>
        <p:nvSpPr>
          <p:cNvPr id="46" name="Sonlandırıcı 45">
            <a:extLst>
              <a:ext uri="{FF2B5EF4-FFF2-40B4-BE49-F238E27FC236}">
                <a16:creationId xmlns:a16="http://schemas.microsoft.com/office/drawing/2014/main" id="{5910F335-0C16-A08B-342A-E130BB865AED}"/>
              </a:ext>
            </a:extLst>
          </p:cNvPr>
          <p:cNvSpPr/>
          <p:nvPr/>
        </p:nvSpPr>
        <p:spPr>
          <a:xfrm>
            <a:off x="169870" y="5081504"/>
            <a:ext cx="603598" cy="228239"/>
          </a:xfrm>
          <a:prstGeom prst="flowChartTermina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Arial" panose="020B0604020202020204" pitchFamily="34" charset="0"/>
                <a:cs typeface="Arial" panose="020B0604020202020204" pitchFamily="34" charset="0"/>
              </a:rPr>
              <a:t>1</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accent2"/>
                </a:solidFill>
              </a:rPr>
              <a:t>10</a:t>
            </a:fld>
            <a:endParaRPr lang="en-US">
              <a:solidFill>
                <a:schemeClr val="accent2"/>
              </a:solidFill>
            </a:endParaRPr>
          </a:p>
        </p:txBody>
      </p:sp>
      <p:sp>
        <p:nvSpPr>
          <p:cNvPr id="2" name="Title 1">
            <a:extLst>
              <a:ext uri="{FF2B5EF4-FFF2-40B4-BE49-F238E27FC236}">
                <a16:creationId xmlns:a16="http://schemas.microsoft.com/office/drawing/2014/main" id="{F5304BFE-5675-B0E6-EAF5-CEF4B95A7C53}"/>
              </a:ext>
            </a:extLst>
          </p:cNvPr>
          <p:cNvSpPr txBox="1">
            <a:spLocks/>
          </p:cNvSpPr>
          <p:nvPr/>
        </p:nvSpPr>
        <p:spPr>
          <a:xfrm>
            <a:off x="477982" y="552504"/>
            <a:ext cx="11714018"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2"/>
                </a:solidFill>
                <a:latin typeface="Arial" panose="020B0604020202020204" pitchFamily="34" charset="0"/>
                <a:cs typeface="Arial" panose="020B0604020202020204" pitchFamily="34" charset="0"/>
              </a:rPr>
              <a:t>Data Wrangling</a:t>
            </a:r>
          </a:p>
        </p:txBody>
      </p:sp>
      <p:sp>
        <p:nvSpPr>
          <p:cNvPr id="5" name="Yuvarlatılmış Dikdörtgen 4">
            <a:extLst>
              <a:ext uri="{FF2B5EF4-FFF2-40B4-BE49-F238E27FC236}">
                <a16:creationId xmlns:a16="http://schemas.microsoft.com/office/drawing/2014/main" id="{4D45B3DB-7485-80FB-0919-5CFA73AD7541}"/>
              </a:ext>
            </a:extLst>
          </p:cNvPr>
          <p:cNvSpPr/>
          <p:nvPr/>
        </p:nvSpPr>
        <p:spPr>
          <a:xfrm>
            <a:off x="477982" y="5081505"/>
            <a:ext cx="5461000" cy="43961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rPr>
              <a:t>Request the HTML page from the static URL</a:t>
            </a:r>
          </a:p>
          <a:p>
            <a:pPr marL="285750" indent="-285750">
              <a:buFont typeface="Arial" panose="020B0604020202020204" pitchFamily="34" charset="0"/>
              <a:buChar char="•"/>
            </a:pPr>
            <a:r>
              <a:rPr lang="en-US" sz="1200">
                <a:solidFill>
                  <a:schemeClr val="tx1"/>
                </a:solidFill>
              </a:rPr>
              <a:t>Assign the response to an object</a:t>
            </a:r>
          </a:p>
        </p:txBody>
      </p:sp>
      <p:sp>
        <p:nvSpPr>
          <p:cNvPr id="9" name="Yuvarlatılmış Dikdörtgen 8">
            <a:hlinkClick r:id="rId2"/>
            <a:extLst>
              <a:ext uri="{FF2B5EF4-FFF2-40B4-BE49-F238E27FC236}">
                <a16:creationId xmlns:a16="http://schemas.microsoft.com/office/drawing/2014/main" id="{0D4CFB04-8111-3E8F-EC70-AAFE5B2B4AA8}"/>
              </a:ext>
            </a:extLst>
          </p:cNvPr>
          <p:cNvSpPr/>
          <p:nvPr/>
        </p:nvSpPr>
        <p:spPr>
          <a:xfrm>
            <a:off x="6334991" y="5981852"/>
            <a:ext cx="1300018" cy="341208"/>
          </a:xfrm>
          <a:prstGeom prst="roundRect">
            <a:avLst/>
          </a:prstGeom>
          <a:solidFill>
            <a:schemeClr val="accent2">
              <a:lumMod val="60000"/>
              <a:lumOff val="40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Github Link</a:t>
            </a:r>
          </a:p>
        </p:txBody>
      </p:sp>
      <p:sp>
        <p:nvSpPr>
          <p:cNvPr id="31" name="Yuvarlatılmış Dikdörtgen 30">
            <a:extLst>
              <a:ext uri="{FF2B5EF4-FFF2-40B4-BE49-F238E27FC236}">
                <a16:creationId xmlns:a16="http://schemas.microsoft.com/office/drawing/2014/main" id="{7DA14E1B-4D9B-D190-093B-3D906FC6D52D}"/>
              </a:ext>
            </a:extLst>
          </p:cNvPr>
          <p:cNvSpPr/>
          <p:nvPr/>
        </p:nvSpPr>
        <p:spPr>
          <a:xfrm>
            <a:off x="477981" y="5597494"/>
            <a:ext cx="5460999" cy="698209"/>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Yuvarlatılmış Dikdörtgen 39">
            <a:extLst>
              <a:ext uri="{FF2B5EF4-FFF2-40B4-BE49-F238E27FC236}">
                <a16:creationId xmlns:a16="http://schemas.microsoft.com/office/drawing/2014/main" id="{85C5D9E1-B247-B614-1F75-E7311A2CD640}"/>
              </a:ext>
            </a:extLst>
          </p:cNvPr>
          <p:cNvSpPr/>
          <p:nvPr/>
        </p:nvSpPr>
        <p:spPr>
          <a:xfrm>
            <a:off x="6347692" y="5339553"/>
            <a:ext cx="5448299" cy="416869"/>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sim 9">
            <a:extLst>
              <a:ext uri="{FF2B5EF4-FFF2-40B4-BE49-F238E27FC236}">
                <a16:creationId xmlns:a16="http://schemas.microsoft.com/office/drawing/2014/main" id="{E5627853-1AC0-2350-5F7A-BB25B21D7E64}"/>
              </a:ext>
            </a:extLst>
          </p:cNvPr>
          <p:cNvPicPr>
            <a:picLocks noChangeAspect="1"/>
          </p:cNvPicPr>
          <p:nvPr/>
        </p:nvPicPr>
        <p:blipFill>
          <a:blip r:embed="rId3"/>
          <a:stretch>
            <a:fillRect/>
          </a:stretch>
        </p:blipFill>
        <p:spPr>
          <a:xfrm>
            <a:off x="908667" y="5643306"/>
            <a:ext cx="4587002" cy="221441"/>
          </a:xfrm>
          <a:prstGeom prst="rect">
            <a:avLst/>
          </a:prstGeom>
        </p:spPr>
      </p:pic>
      <p:sp>
        <p:nvSpPr>
          <p:cNvPr id="11" name="Yuvarlatılmış Dikdörtgen 10">
            <a:extLst>
              <a:ext uri="{FF2B5EF4-FFF2-40B4-BE49-F238E27FC236}">
                <a16:creationId xmlns:a16="http://schemas.microsoft.com/office/drawing/2014/main" id="{A21FF015-9E5B-2C55-D0EA-4E9F0BF5B6D3}"/>
              </a:ext>
            </a:extLst>
          </p:cNvPr>
          <p:cNvSpPr/>
          <p:nvPr/>
        </p:nvSpPr>
        <p:spPr>
          <a:xfrm>
            <a:off x="6334991" y="4935236"/>
            <a:ext cx="5461000" cy="31971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rPr>
              <a:t>Convert the dictionary to a Pandas DataFrame ready for export</a:t>
            </a:r>
          </a:p>
        </p:txBody>
      </p:sp>
      <p:pic>
        <p:nvPicPr>
          <p:cNvPr id="12" name="Resim 11">
            <a:extLst>
              <a:ext uri="{FF2B5EF4-FFF2-40B4-BE49-F238E27FC236}">
                <a16:creationId xmlns:a16="http://schemas.microsoft.com/office/drawing/2014/main" id="{3AACD9DD-EEB6-35D4-31C3-D1FEBE905477}"/>
              </a:ext>
            </a:extLst>
          </p:cNvPr>
          <p:cNvPicPr>
            <a:picLocks noChangeAspect="1"/>
          </p:cNvPicPr>
          <p:nvPr/>
        </p:nvPicPr>
        <p:blipFill>
          <a:blip r:embed="rId4"/>
          <a:stretch>
            <a:fillRect/>
          </a:stretch>
        </p:blipFill>
        <p:spPr>
          <a:xfrm>
            <a:off x="2052181" y="5893199"/>
            <a:ext cx="2301380" cy="357292"/>
          </a:xfrm>
          <a:prstGeom prst="rect">
            <a:avLst/>
          </a:prstGeom>
        </p:spPr>
      </p:pic>
      <p:pic>
        <p:nvPicPr>
          <p:cNvPr id="18" name="Resim 17">
            <a:extLst>
              <a:ext uri="{FF2B5EF4-FFF2-40B4-BE49-F238E27FC236}">
                <a16:creationId xmlns:a16="http://schemas.microsoft.com/office/drawing/2014/main" id="{52CDA9AD-148B-EEAA-07EA-45C4F0ACC854}"/>
              </a:ext>
            </a:extLst>
          </p:cNvPr>
          <p:cNvPicPr>
            <a:picLocks noChangeAspect="1"/>
          </p:cNvPicPr>
          <p:nvPr/>
        </p:nvPicPr>
        <p:blipFill>
          <a:blip r:embed="rId5"/>
          <a:stretch>
            <a:fillRect/>
          </a:stretch>
        </p:blipFill>
        <p:spPr>
          <a:xfrm>
            <a:off x="8269685" y="5413795"/>
            <a:ext cx="1617014" cy="268384"/>
          </a:xfrm>
          <a:prstGeom prst="rect">
            <a:avLst/>
          </a:prstGeom>
        </p:spPr>
      </p:pic>
      <p:sp>
        <p:nvSpPr>
          <p:cNvPr id="21" name="Metin kutusu 20">
            <a:extLst>
              <a:ext uri="{FF2B5EF4-FFF2-40B4-BE49-F238E27FC236}">
                <a16:creationId xmlns:a16="http://schemas.microsoft.com/office/drawing/2014/main" id="{ACBA3223-5DFB-48D1-7E5F-1953B96C5BF2}"/>
              </a:ext>
            </a:extLst>
          </p:cNvPr>
          <p:cNvSpPr txBox="1"/>
          <p:nvPr/>
        </p:nvSpPr>
        <p:spPr>
          <a:xfrm>
            <a:off x="471669" y="1389304"/>
            <a:ext cx="11324322" cy="1477328"/>
          </a:xfrm>
          <a:prstGeom prst="rect">
            <a:avLst/>
          </a:prstGeom>
          <a:noFill/>
        </p:spPr>
        <p:txBody>
          <a:bodyPr wrap="square" rtlCol="0">
            <a:spAutoFit/>
          </a:bodyPr>
          <a:lstStyle/>
          <a:p>
            <a:r>
              <a:rPr lang="tr-TR" dirty="0" err="1">
                <a:solidFill>
                  <a:schemeClr val="bg1"/>
                </a:solidFill>
              </a:rPr>
              <a:t>Initial</a:t>
            </a:r>
            <a:r>
              <a:rPr lang="tr-TR" dirty="0">
                <a:solidFill>
                  <a:schemeClr val="bg1"/>
                </a:solidFill>
              </a:rPr>
              <a:t> Data Exploration:</a:t>
            </a:r>
          </a:p>
          <a:p>
            <a:r>
              <a:rPr lang="tr-TR" dirty="0">
                <a:solidFill>
                  <a:schemeClr val="bg1"/>
                </a:solidFill>
              </a:rPr>
              <a:t>Using </a:t>
            </a:r>
            <a:r>
              <a:rPr lang="tr-TR" dirty="0" err="1">
                <a:solidFill>
                  <a:schemeClr val="bg1"/>
                </a:solidFill>
              </a:rPr>
              <a:t>the</a:t>
            </a:r>
            <a:r>
              <a:rPr lang="tr-TR" dirty="0">
                <a:solidFill>
                  <a:schemeClr val="bg1"/>
                </a:solidFill>
              </a:rPr>
              <a:t> .</a:t>
            </a:r>
            <a:r>
              <a:rPr lang="tr-TR" dirty="0" err="1">
                <a:solidFill>
                  <a:schemeClr val="bg1"/>
                </a:solidFill>
              </a:rPr>
              <a:t>value_counts</a:t>
            </a:r>
            <a:r>
              <a:rPr lang="tr-TR" dirty="0">
                <a:solidFill>
                  <a:schemeClr val="bg1"/>
                </a:solidFill>
              </a:rPr>
              <a:t>() </a:t>
            </a:r>
            <a:r>
              <a:rPr lang="tr-TR" dirty="0" err="1">
                <a:solidFill>
                  <a:schemeClr val="bg1"/>
                </a:solidFill>
              </a:rPr>
              <a:t>method</a:t>
            </a:r>
            <a:r>
              <a:rPr lang="tr-TR" dirty="0">
                <a:solidFill>
                  <a:schemeClr val="bg1"/>
                </a:solidFill>
              </a:rPr>
              <a:t> </a:t>
            </a:r>
            <a:r>
              <a:rPr lang="tr-TR" dirty="0" err="1">
                <a:solidFill>
                  <a:schemeClr val="bg1"/>
                </a:solidFill>
              </a:rPr>
              <a:t>to</a:t>
            </a:r>
            <a:r>
              <a:rPr lang="tr-TR" dirty="0">
                <a:solidFill>
                  <a:schemeClr val="bg1"/>
                </a:solidFill>
              </a:rPr>
              <a:t> </a:t>
            </a:r>
            <a:r>
              <a:rPr lang="tr-TR" dirty="0" err="1">
                <a:solidFill>
                  <a:schemeClr val="bg1"/>
                </a:solidFill>
              </a:rPr>
              <a:t>determine</a:t>
            </a:r>
            <a:r>
              <a:rPr lang="tr-TR" dirty="0">
                <a:solidFill>
                  <a:schemeClr val="bg1"/>
                </a:solidFill>
              </a:rPr>
              <a:t> </a:t>
            </a:r>
            <a:r>
              <a:rPr lang="tr-TR" dirty="0" err="1">
                <a:solidFill>
                  <a:schemeClr val="bg1"/>
                </a:solidFill>
              </a:rPr>
              <a:t>the</a:t>
            </a:r>
            <a:r>
              <a:rPr lang="tr-TR" dirty="0">
                <a:solidFill>
                  <a:schemeClr val="bg1"/>
                </a:solidFill>
              </a:rPr>
              <a:t> </a:t>
            </a:r>
            <a:r>
              <a:rPr lang="tr-TR" dirty="0" err="1">
                <a:solidFill>
                  <a:schemeClr val="bg1"/>
                </a:solidFill>
              </a:rPr>
              <a:t>following</a:t>
            </a:r>
            <a:r>
              <a:rPr lang="tr-TR" dirty="0">
                <a:solidFill>
                  <a:schemeClr val="bg1"/>
                </a:solidFill>
              </a:rPr>
              <a:t>:</a:t>
            </a:r>
          </a:p>
          <a:p>
            <a:r>
              <a:rPr lang="tr-TR" dirty="0">
                <a:solidFill>
                  <a:schemeClr val="bg1"/>
                </a:solidFill>
              </a:rPr>
              <a:t>	- </a:t>
            </a:r>
            <a:r>
              <a:rPr lang="en-GB" sz="1800" dirty="0">
                <a:solidFill>
                  <a:schemeClr val="bg1"/>
                </a:solidFill>
              </a:rPr>
              <a:t>Number of launches on each site</a:t>
            </a:r>
          </a:p>
          <a:p>
            <a:r>
              <a:rPr lang="tr-TR" dirty="0">
                <a:solidFill>
                  <a:schemeClr val="bg1"/>
                </a:solidFill>
              </a:rPr>
              <a:t>	- </a:t>
            </a:r>
            <a:r>
              <a:rPr lang="en-GB" sz="1800" dirty="0">
                <a:solidFill>
                  <a:schemeClr val="bg1"/>
                </a:solidFill>
              </a:rPr>
              <a:t>Number and occurrence of each orbit</a:t>
            </a:r>
          </a:p>
          <a:p>
            <a:r>
              <a:rPr lang="tr-TR" dirty="0">
                <a:solidFill>
                  <a:schemeClr val="bg1"/>
                </a:solidFill>
              </a:rPr>
              <a:t>	- </a:t>
            </a:r>
            <a:r>
              <a:rPr lang="en-GB" sz="1800" dirty="0">
                <a:solidFill>
                  <a:schemeClr val="bg1"/>
                </a:solidFill>
              </a:rPr>
              <a:t>Number and occurrence of landing outcome per orbit type</a:t>
            </a:r>
            <a:endParaRPr lang="tr-TR" dirty="0">
              <a:solidFill>
                <a:schemeClr val="bg1"/>
              </a:solidFill>
            </a:endParaRPr>
          </a:p>
        </p:txBody>
      </p:sp>
    </p:spTree>
    <p:extLst>
      <p:ext uri="{BB962C8B-B14F-4D97-AF65-F5344CB8AC3E}">
        <p14:creationId xmlns:p14="http://schemas.microsoft.com/office/powerpoint/2010/main" val="281116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solidFill>
                  <a:schemeClr val="accent2"/>
                </a:solidFill>
              </a:rPr>
              <a:pPr/>
              <a:t>2</a:t>
            </a:fld>
            <a:endParaRPr lang="en-US" dirty="0">
              <a:solidFill>
                <a:schemeClr val="accent2"/>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77982" y="552504"/>
            <a:ext cx="11714018"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2"/>
                </a:solidFill>
                <a:latin typeface="Arial" panose="020B0604020202020204" pitchFamily="34" charset="0"/>
                <a:cs typeface="Arial" panose="020B0604020202020204" pitchFamily="34" charset="0"/>
              </a:rPr>
              <a:t>Outline</a:t>
            </a:r>
          </a:p>
        </p:txBody>
      </p:sp>
      <p:sp>
        <p:nvSpPr>
          <p:cNvPr id="2" name="Content Placeholder 2">
            <a:extLst>
              <a:ext uri="{FF2B5EF4-FFF2-40B4-BE49-F238E27FC236}">
                <a16:creationId xmlns:a16="http://schemas.microsoft.com/office/drawing/2014/main" id="{3E4E8FBF-B642-C6E6-508B-952459522AE7}"/>
              </a:ext>
            </a:extLst>
          </p:cNvPr>
          <p:cNvSpPr txBox="1">
            <a:spLocks/>
          </p:cNvSpPr>
          <p:nvPr/>
        </p:nvSpPr>
        <p:spPr>
          <a:xfrm>
            <a:off x="737024" y="1903151"/>
            <a:ext cx="648432"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2"/>
                </a:solidFill>
                <a:latin typeface="Arial" panose="020B0604020202020204" pitchFamily="34" charset="0"/>
                <a:cs typeface="Arial" panose="020B0604020202020204" pitchFamily="34" charset="0"/>
              </a:rPr>
              <a:t>01</a:t>
            </a:r>
          </a:p>
          <a:p>
            <a:pPr marL="0" indent="0">
              <a:lnSpc>
                <a:spcPct val="100000"/>
              </a:lnSpc>
              <a:spcBef>
                <a:spcPts val="1400"/>
              </a:spcBef>
              <a:buNone/>
            </a:pPr>
            <a:r>
              <a:rPr lang="en-US" sz="2400" b="1" dirty="0">
                <a:solidFill>
                  <a:schemeClr val="accent2"/>
                </a:solidFill>
                <a:latin typeface="Arial" panose="020B0604020202020204" pitchFamily="34" charset="0"/>
                <a:cs typeface="Arial" panose="020B0604020202020204" pitchFamily="34" charset="0"/>
              </a:rPr>
              <a:t>02</a:t>
            </a:r>
          </a:p>
          <a:p>
            <a:pPr marL="0" indent="0">
              <a:lnSpc>
                <a:spcPct val="100000"/>
              </a:lnSpc>
              <a:spcBef>
                <a:spcPts val="1400"/>
              </a:spcBef>
              <a:buNone/>
            </a:pPr>
            <a:r>
              <a:rPr lang="en-US" sz="2400" b="1" dirty="0">
                <a:solidFill>
                  <a:schemeClr val="accent2"/>
                </a:solidFill>
                <a:latin typeface="Arial" panose="020B0604020202020204" pitchFamily="34" charset="0"/>
                <a:cs typeface="Arial" panose="020B0604020202020204" pitchFamily="34" charset="0"/>
              </a:rPr>
              <a:t>03</a:t>
            </a:r>
          </a:p>
          <a:p>
            <a:pPr marL="0" indent="0">
              <a:lnSpc>
                <a:spcPct val="100000"/>
              </a:lnSpc>
              <a:spcBef>
                <a:spcPts val="1400"/>
              </a:spcBef>
              <a:buNone/>
            </a:pPr>
            <a:r>
              <a:rPr lang="en-US" sz="2400" b="1" dirty="0">
                <a:solidFill>
                  <a:schemeClr val="accent2"/>
                </a:solidFill>
                <a:latin typeface="Arial" panose="020B0604020202020204" pitchFamily="34" charset="0"/>
                <a:cs typeface="Arial" panose="020B0604020202020204" pitchFamily="34" charset="0"/>
              </a:rPr>
              <a:t>04</a:t>
            </a:r>
          </a:p>
          <a:p>
            <a:pPr marL="0" indent="0">
              <a:lnSpc>
                <a:spcPct val="100000"/>
              </a:lnSpc>
              <a:spcBef>
                <a:spcPts val="1400"/>
              </a:spcBef>
              <a:buNone/>
            </a:pPr>
            <a:r>
              <a:rPr lang="en-US" sz="2400" b="1" dirty="0">
                <a:solidFill>
                  <a:schemeClr val="accent2"/>
                </a:solidFill>
                <a:latin typeface="Arial" panose="020B0604020202020204" pitchFamily="34" charset="0"/>
                <a:cs typeface="Arial" panose="020B0604020202020204" pitchFamily="34" charset="0"/>
              </a:rPr>
              <a:t>05</a:t>
            </a:r>
          </a:p>
          <a:p>
            <a:pPr marL="0" indent="0">
              <a:lnSpc>
                <a:spcPct val="100000"/>
              </a:lnSpc>
              <a:spcBef>
                <a:spcPts val="1400"/>
              </a:spcBef>
              <a:buNone/>
            </a:pPr>
            <a:r>
              <a:rPr lang="en-US" sz="2400" b="1" dirty="0">
                <a:solidFill>
                  <a:schemeClr val="accent2"/>
                </a:solidFill>
                <a:latin typeface="Arial" panose="020B0604020202020204" pitchFamily="34" charset="0"/>
                <a:cs typeface="Arial" panose="020B0604020202020204" pitchFamily="34" charset="0"/>
              </a:rPr>
              <a:t>06</a:t>
            </a:r>
          </a:p>
        </p:txBody>
      </p:sp>
      <p:sp>
        <p:nvSpPr>
          <p:cNvPr id="3" name="Content Placeholder 2">
            <a:extLst>
              <a:ext uri="{FF2B5EF4-FFF2-40B4-BE49-F238E27FC236}">
                <a16:creationId xmlns:a16="http://schemas.microsoft.com/office/drawing/2014/main" id="{0F6DE9B2-FE1D-A1EB-F0F3-A41ED0AF00BB}"/>
              </a:ext>
            </a:extLst>
          </p:cNvPr>
          <p:cNvSpPr txBox="1">
            <a:spLocks/>
          </p:cNvSpPr>
          <p:nvPr/>
        </p:nvSpPr>
        <p:spPr>
          <a:xfrm>
            <a:off x="1633870" y="1903151"/>
            <a:ext cx="346000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bg1"/>
                </a:solidFill>
                <a:latin typeface="Arial" panose="020B0604020202020204" pitchFamily="34" charset="0"/>
                <a:cs typeface="Arial" panose="020B0604020202020204" pitchFamily="34" charset="0"/>
              </a:rPr>
              <a:t>Executive Summary</a:t>
            </a:r>
          </a:p>
          <a:p>
            <a:pPr marL="0" indent="0">
              <a:lnSpc>
                <a:spcPct val="100000"/>
              </a:lnSpc>
              <a:spcBef>
                <a:spcPts val="1400"/>
              </a:spcBef>
              <a:buNone/>
            </a:pPr>
            <a:r>
              <a:rPr lang="en-US" sz="2400" b="1" dirty="0">
                <a:solidFill>
                  <a:schemeClr val="bg1"/>
                </a:solidFill>
                <a:latin typeface="Arial" panose="020B0604020202020204" pitchFamily="34" charset="0"/>
                <a:cs typeface="Arial" panose="020B0604020202020204" pitchFamily="34" charset="0"/>
              </a:rPr>
              <a:t>Introduction</a:t>
            </a:r>
          </a:p>
          <a:p>
            <a:pPr marL="0" indent="0">
              <a:lnSpc>
                <a:spcPct val="100000"/>
              </a:lnSpc>
              <a:spcBef>
                <a:spcPts val="1400"/>
              </a:spcBef>
              <a:buNone/>
            </a:pPr>
            <a:r>
              <a:rPr lang="en-US" sz="2400" b="1" dirty="0">
                <a:solidFill>
                  <a:schemeClr val="bg1"/>
                </a:solidFill>
                <a:latin typeface="Arial" panose="020B0604020202020204" pitchFamily="34" charset="0"/>
                <a:cs typeface="Arial" panose="020B0604020202020204" pitchFamily="34" charset="0"/>
              </a:rPr>
              <a:t>Methodology</a:t>
            </a:r>
          </a:p>
          <a:p>
            <a:pPr marL="0" indent="0">
              <a:lnSpc>
                <a:spcPct val="100000"/>
              </a:lnSpc>
              <a:spcBef>
                <a:spcPts val="1400"/>
              </a:spcBef>
              <a:buNone/>
            </a:pPr>
            <a:r>
              <a:rPr lang="en-US" sz="2400" b="1" dirty="0">
                <a:solidFill>
                  <a:schemeClr val="bg1"/>
                </a:solidFill>
                <a:latin typeface="Arial" panose="020B0604020202020204" pitchFamily="34" charset="0"/>
                <a:cs typeface="Arial" panose="020B0604020202020204" pitchFamily="34" charset="0"/>
              </a:rPr>
              <a:t>Results</a:t>
            </a:r>
          </a:p>
          <a:p>
            <a:pPr marL="0" indent="0">
              <a:lnSpc>
                <a:spcPct val="100000"/>
              </a:lnSpc>
              <a:spcBef>
                <a:spcPts val="1400"/>
              </a:spcBef>
              <a:buNone/>
            </a:pPr>
            <a:r>
              <a:rPr lang="en-US" sz="2400" b="1" dirty="0">
                <a:solidFill>
                  <a:schemeClr val="bg1"/>
                </a:solidFill>
                <a:latin typeface="Arial" panose="020B0604020202020204" pitchFamily="34" charset="0"/>
                <a:cs typeface="Arial" panose="020B0604020202020204" pitchFamily="34" charset="0"/>
              </a:rPr>
              <a:t>Conclusion</a:t>
            </a:r>
          </a:p>
          <a:p>
            <a:pPr marL="0" indent="0">
              <a:lnSpc>
                <a:spcPct val="100000"/>
              </a:lnSpc>
              <a:spcBef>
                <a:spcPts val="1400"/>
              </a:spcBef>
              <a:buNone/>
            </a:pPr>
            <a:r>
              <a:rPr lang="en-US" sz="2400" b="1" dirty="0">
                <a:solidFill>
                  <a:schemeClr val="bg1"/>
                </a:solidFill>
                <a:latin typeface="Arial" panose="020B0604020202020204" pitchFamily="34" charset="0"/>
                <a:cs typeface="Arial" panose="020B0604020202020204" pitchFamily="34" charset="0"/>
              </a:rPr>
              <a:t>Appendix</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accent2"/>
                </a:solidFill>
              </a:rPr>
              <a:pPr>
                <a:spcAft>
                  <a:spcPts val="600"/>
                </a:spcAft>
              </a:pPr>
              <a:t>3</a:t>
            </a:fld>
            <a:endParaRPr lang="en-US" dirty="0">
              <a:solidFill>
                <a:schemeClr val="accent2"/>
              </a:solidFill>
            </a:endParaRPr>
          </a:p>
        </p:txBody>
      </p:sp>
      <p:sp>
        <p:nvSpPr>
          <p:cNvPr id="2" name="Title 1">
            <a:extLst>
              <a:ext uri="{FF2B5EF4-FFF2-40B4-BE49-F238E27FC236}">
                <a16:creationId xmlns:a16="http://schemas.microsoft.com/office/drawing/2014/main" id="{E60126FF-073A-27C9-84D5-CDB7D6E6E850}"/>
              </a:ext>
            </a:extLst>
          </p:cNvPr>
          <p:cNvSpPr txBox="1">
            <a:spLocks/>
          </p:cNvSpPr>
          <p:nvPr/>
        </p:nvSpPr>
        <p:spPr>
          <a:xfrm>
            <a:off x="477982" y="552504"/>
            <a:ext cx="11714018"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2"/>
                </a:solidFill>
                <a:latin typeface="Arial" panose="020B0604020202020204" pitchFamily="34" charset="0"/>
                <a:cs typeface="Arial" panose="020B0604020202020204" pitchFamily="34" charset="0"/>
              </a:rPr>
              <a:t>Executive Summary</a:t>
            </a:r>
          </a:p>
        </p:txBody>
      </p:sp>
      <p:sp>
        <p:nvSpPr>
          <p:cNvPr id="3" name="Espace réservé du texte 8">
            <a:extLst>
              <a:ext uri="{FF2B5EF4-FFF2-40B4-BE49-F238E27FC236}">
                <a16:creationId xmlns:a16="http://schemas.microsoft.com/office/drawing/2014/main" id="{1CFB764C-4C3C-A953-3693-D040F47B8EAB}"/>
              </a:ext>
            </a:extLst>
          </p:cNvPr>
          <p:cNvSpPr txBox="1">
            <a:spLocks/>
          </p:cNvSpPr>
          <p:nvPr/>
        </p:nvSpPr>
        <p:spPr>
          <a:xfrm>
            <a:off x="477982" y="1420091"/>
            <a:ext cx="6627291" cy="25007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accent2">
                    <a:lumMod val="60000"/>
                    <a:lumOff val="40000"/>
                  </a:schemeClr>
                </a:solidFill>
                <a:latin typeface="Helvetica" pitchFamily="2" charset="0"/>
              </a:rPr>
              <a:t>Summary of Methodologies:</a:t>
            </a:r>
          </a:p>
          <a:p>
            <a:pPr marL="184150" lvl="2" indent="0">
              <a:buFont typeface="Arial" panose="020B0604020202020204" pitchFamily="34" charset="0"/>
              <a:buNone/>
            </a:pPr>
            <a:r>
              <a:rPr lang="en-GB" sz="1800" dirty="0">
                <a:solidFill>
                  <a:schemeClr val="bg1"/>
                </a:solidFill>
                <a:latin typeface="Helvetica" pitchFamily="2" charset="0"/>
              </a:rPr>
              <a:t>This project follows these steps: </a:t>
            </a:r>
          </a:p>
          <a:p>
            <a:pPr marL="819150" lvl="2" indent="-457200"/>
            <a:r>
              <a:rPr lang="en-GB" dirty="0">
                <a:solidFill>
                  <a:schemeClr val="bg1"/>
                </a:solidFill>
                <a:latin typeface="Helvetica" pitchFamily="2" charset="0"/>
              </a:rPr>
              <a:t>Data Collection</a:t>
            </a:r>
          </a:p>
          <a:p>
            <a:pPr marL="819150" lvl="2" indent="-457200"/>
            <a:r>
              <a:rPr lang="en-GB" dirty="0">
                <a:solidFill>
                  <a:schemeClr val="bg1"/>
                </a:solidFill>
                <a:latin typeface="Helvetica" pitchFamily="2" charset="0"/>
              </a:rPr>
              <a:t>Data Wrangling </a:t>
            </a:r>
          </a:p>
          <a:p>
            <a:pPr marL="819150" lvl="2" indent="-457200"/>
            <a:r>
              <a:rPr lang="en-GB" dirty="0">
                <a:solidFill>
                  <a:schemeClr val="bg1"/>
                </a:solidFill>
                <a:latin typeface="Helvetica" pitchFamily="2" charset="0"/>
              </a:rPr>
              <a:t>Exploratory Data Analysis</a:t>
            </a:r>
          </a:p>
          <a:p>
            <a:pPr marL="819150" lvl="2" indent="-457200"/>
            <a:r>
              <a:rPr lang="en-GB" dirty="0">
                <a:solidFill>
                  <a:schemeClr val="bg1"/>
                </a:solidFill>
                <a:latin typeface="Helvetica" pitchFamily="2" charset="0"/>
              </a:rPr>
              <a:t>Interactive Visual Analytics</a:t>
            </a:r>
          </a:p>
          <a:p>
            <a:pPr marL="819150" lvl="2" indent="-457200"/>
            <a:r>
              <a:rPr lang="en-GB" dirty="0">
                <a:solidFill>
                  <a:schemeClr val="bg1"/>
                </a:solidFill>
                <a:latin typeface="Helvetica" pitchFamily="2" charset="0"/>
              </a:rPr>
              <a:t>Predictive Analysis (Classification)</a:t>
            </a:r>
          </a:p>
        </p:txBody>
      </p:sp>
      <p:sp>
        <p:nvSpPr>
          <p:cNvPr id="5" name="Espace réservé du texte 8">
            <a:extLst>
              <a:ext uri="{FF2B5EF4-FFF2-40B4-BE49-F238E27FC236}">
                <a16:creationId xmlns:a16="http://schemas.microsoft.com/office/drawing/2014/main" id="{348F002F-C368-6236-3AEF-342BB87BF6F7}"/>
              </a:ext>
            </a:extLst>
          </p:cNvPr>
          <p:cNvSpPr txBox="1">
            <a:spLocks/>
          </p:cNvSpPr>
          <p:nvPr/>
        </p:nvSpPr>
        <p:spPr>
          <a:xfrm>
            <a:off x="477982" y="3959496"/>
            <a:ext cx="6627291" cy="22668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accent2">
                    <a:lumMod val="60000"/>
                    <a:lumOff val="40000"/>
                  </a:schemeClr>
                </a:solidFill>
                <a:latin typeface="Helvetica" pitchFamily="2" charset="0"/>
              </a:rPr>
              <a:t>Summary of Results:</a:t>
            </a:r>
          </a:p>
          <a:p>
            <a:pPr marL="184150" lvl="2" indent="0">
              <a:buFont typeface="Arial" panose="020B0604020202020204" pitchFamily="34" charset="0"/>
              <a:buNone/>
            </a:pPr>
            <a:r>
              <a:rPr lang="en-GB" sz="1800" dirty="0">
                <a:solidFill>
                  <a:schemeClr val="bg1"/>
                </a:solidFill>
                <a:latin typeface="Helvetica" pitchFamily="2" charset="0"/>
              </a:rPr>
              <a:t>This project produced the following outputs and visualizations:</a:t>
            </a:r>
          </a:p>
          <a:p>
            <a:pPr marL="819150" lvl="2" indent="-457200">
              <a:buFont typeface="+mj-lt"/>
              <a:buAutoNum type="arabicPeriod"/>
            </a:pPr>
            <a:r>
              <a:rPr lang="en-GB" dirty="0">
                <a:solidFill>
                  <a:schemeClr val="bg1"/>
                </a:solidFill>
                <a:latin typeface="Helvetica" pitchFamily="2" charset="0"/>
              </a:rPr>
              <a:t>Exploratory Data Analysis (EDA) results </a:t>
            </a:r>
          </a:p>
          <a:p>
            <a:pPr marL="819150" lvl="2" indent="-457200">
              <a:buFont typeface="+mj-lt"/>
              <a:buAutoNum type="arabicPeriod"/>
            </a:pPr>
            <a:r>
              <a:rPr lang="en-GB" dirty="0">
                <a:solidFill>
                  <a:schemeClr val="bg1"/>
                </a:solidFill>
                <a:latin typeface="Helvetica" pitchFamily="2" charset="0"/>
              </a:rPr>
              <a:t>Geospatial analytics</a:t>
            </a:r>
          </a:p>
          <a:p>
            <a:pPr marL="819150" lvl="2" indent="-457200">
              <a:buFont typeface="+mj-lt"/>
              <a:buAutoNum type="arabicPeriod"/>
            </a:pPr>
            <a:r>
              <a:rPr lang="en-GB" dirty="0">
                <a:solidFill>
                  <a:schemeClr val="bg1"/>
                </a:solidFill>
                <a:latin typeface="Helvetica" pitchFamily="2" charset="0"/>
              </a:rPr>
              <a:t>Interactive dashboard</a:t>
            </a:r>
          </a:p>
          <a:p>
            <a:pPr marL="819150" lvl="2" indent="-457200">
              <a:buFont typeface="+mj-lt"/>
              <a:buAutoNum type="arabicPeriod"/>
            </a:pPr>
            <a:r>
              <a:rPr lang="en-GB" dirty="0">
                <a:solidFill>
                  <a:schemeClr val="bg1"/>
                </a:solidFill>
                <a:latin typeface="Helvetica" pitchFamily="2" charset="0"/>
              </a:rPr>
              <a:t>Predictive analysis of classification models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and black plane flying in the sky during daytime">
            <a:extLst>
              <a:ext uri="{FF2B5EF4-FFF2-40B4-BE49-F238E27FC236}">
                <a16:creationId xmlns:a16="http://schemas.microsoft.com/office/drawing/2014/main" id="{A3CADEDD-C9C5-3180-A783-55C919F844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7192" y="0"/>
            <a:ext cx="4284807" cy="642721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solidFill>
                  <a:schemeClr val="accent2"/>
                </a:solidFill>
              </a:rPr>
              <a:pPr>
                <a:spcAft>
                  <a:spcPts val="600"/>
                </a:spcAft>
              </a:pPr>
              <a:t>4</a:t>
            </a:fld>
            <a:endParaRPr lang="en-US" dirty="0">
              <a:solidFill>
                <a:schemeClr val="accent2"/>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77982" y="1458097"/>
            <a:ext cx="7159692" cy="4567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1800">
                <a:solidFill>
                  <a:schemeClr val="bg1"/>
                </a:solidFill>
                <a:latin typeface="Helvetica" pitchFamily="2" charset="0"/>
                <a:cs typeface="Arial" panose="020B0604020202020204" pitchFamily="34" charset="0"/>
              </a:rPr>
              <a:t>SpaceX has emerged as a pathfinder, revolutionizing the field of rocket technology and launch economics in the enormous field of space exploration, where every gram of payload and every dollar of investment matter. The Falcon 9 rocket, a symbol of innovation and reusability that has changed the dynamics of reasonably priced space travel, is at the center of this transition. The Falcon 9's capability to land and then reuse its first stage is evidence of SpaceX's determination to completely transform the space industry.</a:t>
            </a:r>
          </a:p>
          <a:p>
            <a:pPr algn="just">
              <a:spcBef>
                <a:spcPts val="1400"/>
              </a:spcBef>
            </a:pPr>
            <a:r>
              <a:rPr lang="en-US" sz="1800">
                <a:solidFill>
                  <a:schemeClr val="bg1"/>
                </a:solidFill>
                <a:latin typeface="Helvetica" pitchFamily="2" charset="0"/>
                <a:cs typeface="Arial" panose="020B0604020202020204" pitchFamily="34" charset="0"/>
              </a:rPr>
              <a:t>Within the larger field of predictive analytics and aerospace engineering, the </a:t>
            </a:r>
            <a:r>
              <a:rPr lang="en-US" sz="1800" b="1" i="1">
                <a:solidFill>
                  <a:schemeClr val="bg1"/>
                </a:solidFill>
                <a:latin typeface="Helvetica" pitchFamily="2" charset="0"/>
                <a:cs typeface="Arial" panose="020B0604020202020204" pitchFamily="34" charset="0"/>
              </a:rPr>
              <a:t>SpaceX Falcon 9 First Stage Landing Analysis Project</a:t>
            </a:r>
            <a:r>
              <a:rPr lang="en-US" sz="1800">
                <a:solidFill>
                  <a:schemeClr val="bg1"/>
                </a:solidFill>
                <a:latin typeface="Helvetica" pitchFamily="2" charset="0"/>
                <a:cs typeface="Arial" panose="020B0604020202020204" pitchFamily="34" charset="0"/>
              </a:rPr>
              <a:t> is a significant undertaking. This project's main objective is to use data science to predict how the Falcon 9 first stage landing will turn out. We can evaluate the cost-effectiveness of each launch and offer crucial information for decision-making in the space sector by correctly forecasting whether the first stage will successfully return and land.</a:t>
            </a:r>
            <a:endParaRPr lang="en-US" sz="1800" dirty="0">
              <a:solidFill>
                <a:schemeClr val="bg1"/>
              </a:solidFill>
              <a:latin typeface="Helvetica" pitchFamily="2" charset="0"/>
              <a:cs typeface="Arial" panose="020B0604020202020204" pitchFamily="34" charset="0"/>
            </a:endParaRPr>
          </a:p>
        </p:txBody>
      </p:sp>
      <p:sp>
        <p:nvSpPr>
          <p:cNvPr id="2" name="Title 1">
            <a:extLst>
              <a:ext uri="{FF2B5EF4-FFF2-40B4-BE49-F238E27FC236}">
                <a16:creationId xmlns:a16="http://schemas.microsoft.com/office/drawing/2014/main" id="{B6863337-6546-3C6C-9BC5-FFF02DD103FF}"/>
              </a:ext>
            </a:extLst>
          </p:cNvPr>
          <p:cNvSpPr txBox="1">
            <a:spLocks/>
          </p:cNvSpPr>
          <p:nvPr/>
        </p:nvSpPr>
        <p:spPr>
          <a:xfrm>
            <a:off x="477982" y="552504"/>
            <a:ext cx="11714018"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a:solidFill>
                  <a:schemeClr val="accent2"/>
                </a:solidFill>
                <a:latin typeface="Arial" panose="020B0604020202020204" pitchFamily="34" charset="0"/>
                <a:cs typeface="Arial" panose="020B0604020202020204" pitchFamily="34" charset="0"/>
              </a:rPr>
              <a:t>Introduction</a:t>
            </a:r>
            <a:endParaRPr lang="en-US"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solidFill>
                  <a:schemeClr val="accent2"/>
                </a:solidFill>
              </a:rPr>
              <a:t>5</a:t>
            </a:fld>
            <a:endParaRPr lang="en-US" dirty="0">
              <a:solidFill>
                <a:schemeClr val="accent2"/>
              </a:solidFill>
            </a:endParaRPr>
          </a:p>
        </p:txBody>
      </p:sp>
      <p:sp>
        <p:nvSpPr>
          <p:cNvPr id="2" name="Title 1">
            <a:extLst>
              <a:ext uri="{FF2B5EF4-FFF2-40B4-BE49-F238E27FC236}">
                <a16:creationId xmlns:a16="http://schemas.microsoft.com/office/drawing/2014/main" id="{C6396D89-487A-48EA-9D4C-AF97D5214942}"/>
              </a:ext>
            </a:extLst>
          </p:cNvPr>
          <p:cNvSpPr txBox="1">
            <a:spLocks/>
          </p:cNvSpPr>
          <p:nvPr/>
        </p:nvSpPr>
        <p:spPr>
          <a:xfrm>
            <a:off x="477982" y="552504"/>
            <a:ext cx="11714018"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2"/>
                </a:solidFill>
                <a:latin typeface="Arial" panose="020B0604020202020204" pitchFamily="34" charset="0"/>
                <a:cs typeface="Arial" panose="020B0604020202020204" pitchFamily="34" charset="0"/>
              </a:rPr>
              <a:t>Methodology</a:t>
            </a:r>
          </a:p>
        </p:txBody>
      </p:sp>
      <p:sp>
        <p:nvSpPr>
          <p:cNvPr id="3" name="Text Placeholder 2">
            <a:extLst>
              <a:ext uri="{FF2B5EF4-FFF2-40B4-BE49-F238E27FC236}">
                <a16:creationId xmlns:a16="http://schemas.microsoft.com/office/drawing/2014/main" id="{DF7D70F4-2A66-D3FD-BCB1-8E455DABC4FD}"/>
              </a:ext>
            </a:extLst>
          </p:cNvPr>
          <p:cNvSpPr txBox="1">
            <a:spLocks/>
          </p:cNvSpPr>
          <p:nvPr/>
        </p:nvSpPr>
        <p:spPr>
          <a:xfrm>
            <a:off x="477981" y="1230085"/>
            <a:ext cx="11452761" cy="5290457"/>
          </a:xfrm>
          <a:prstGeom prst="rect">
            <a:avLst/>
          </a:prstGeom>
        </p:spPr>
        <p:txBody>
          <a:bodyPr numCol="2" spcCol="2520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a:pPr>
            <a:r>
              <a:rPr lang="en-GB" sz="1300" dirty="0">
                <a:solidFill>
                  <a:schemeClr val="accent2">
                    <a:lumMod val="60000"/>
                    <a:lumOff val="40000"/>
                  </a:schemeClr>
                </a:solidFill>
                <a:latin typeface="Helvetica" pitchFamily="2" charset="0"/>
              </a:rPr>
              <a:t>Data Collection</a:t>
            </a:r>
          </a:p>
          <a:p>
            <a:pPr marL="177800" lvl="1" indent="0" algn="just">
              <a:buNone/>
            </a:pPr>
            <a:r>
              <a:rPr lang="en-GB" sz="1300" dirty="0">
                <a:solidFill>
                  <a:schemeClr val="bg1"/>
                </a:solidFill>
                <a:latin typeface="Helvetica" pitchFamily="2" charset="0"/>
              </a:rPr>
              <a:t>The project begins with the collection of pertinent data by making </a:t>
            </a:r>
            <a:r>
              <a:rPr lang="en-GB" sz="1300" b="1" i="1" dirty="0">
                <a:solidFill>
                  <a:schemeClr val="bg1"/>
                </a:solidFill>
                <a:latin typeface="Helvetica" pitchFamily="2" charset="0"/>
              </a:rPr>
              <a:t>GET</a:t>
            </a:r>
            <a:r>
              <a:rPr lang="en-GB" sz="1300" dirty="0">
                <a:solidFill>
                  <a:schemeClr val="bg1"/>
                </a:solidFill>
                <a:latin typeface="Helvetica" pitchFamily="2" charset="0"/>
              </a:rPr>
              <a:t> requests to the </a:t>
            </a:r>
            <a:r>
              <a:rPr lang="en-GB" sz="1300" b="1" i="1" dirty="0">
                <a:solidFill>
                  <a:schemeClr val="bg1"/>
                </a:solidFill>
                <a:latin typeface="Helvetica" pitchFamily="2" charset="0"/>
              </a:rPr>
              <a:t>SpaceX REST API </a:t>
            </a:r>
            <a:r>
              <a:rPr lang="en-GB" sz="1300" dirty="0">
                <a:solidFill>
                  <a:schemeClr val="bg1"/>
                </a:solidFill>
                <a:latin typeface="Helvetica" pitchFamily="2" charset="0"/>
              </a:rPr>
              <a:t>and employing web scraping techniques. This step is pivotal in amassing a substantial dataset that encapsulates the essential variables related to Falcon 9 launches and landings.</a:t>
            </a:r>
          </a:p>
          <a:p>
            <a:pPr marL="342900" indent="-342900" algn="just">
              <a:buFont typeface="+mj-lt"/>
              <a:buAutoNum type="arabicPeriod"/>
            </a:pPr>
            <a:r>
              <a:rPr lang="en-GB" sz="1300" dirty="0">
                <a:solidFill>
                  <a:schemeClr val="accent2">
                    <a:lumMod val="60000"/>
                    <a:lumOff val="40000"/>
                  </a:schemeClr>
                </a:solidFill>
                <a:latin typeface="Helvetica" pitchFamily="2" charset="0"/>
              </a:rPr>
              <a:t>Data Wrangling </a:t>
            </a:r>
          </a:p>
          <a:p>
            <a:pPr marL="177800" lvl="1" indent="0" algn="just">
              <a:buNone/>
            </a:pPr>
            <a:r>
              <a:rPr lang="en-GB" sz="1300" dirty="0">
                <a:solidFill>
                  <a:schemeClr val="bg1"/>
                </a:solidFill>
                <a:latin typeface="Helvetica" pitchFamily="2" charset="0"/>
              </a:rPr>
              <a:t>Data wrangling is a crucial step in the SpaceX Falcon 9 Landing Analysis project. It involves:</a:t>
            </a:r>
          </a:p>
          <a:p>
            <a:pPr marL="520700" lvl="1" indent="-342900" algn="just"/>
            <a:r>
              <a:rPr lang="en-GB" sz="1300" b="1" dirty="0">
                <a:solidFill>
                  <a:schemeClr val="bg1"/>
                </a:solidFill>
                <a:latin typeface="Helvetica" pitchFamily="2" charset="0"/>
              </a:rPr>
              <a:t>Handling Missing Values</a:t>
            </a:r>
            <a:r>
              <a:rPr lang="en-GB" sz="1300" dirty="0">
                <a:solidFill>
                  <a:schemeClr val="bg1"/>
                </a:solidFill>
                <a:latin typeface="Helvetica" pitchFamily="2" charset="0"/>
              </a:rPr>
              <a:t>: The </a:t>
            </a:r>
            <a:r>
              <a:rPr lang="en-GB" sz="1300" b="1" i="1" dirty="0">
                <a:solidFill>
                  <a:schemeClr val="bg1"/>
                </a:solidFill>
                <a:latin typeface="Helvetica" pitchFamily="2" charset="0"/>
              </a:rPr>
              <a:t>.</a:t>
            </a:r>
            <a:r>
              <a:rPr lang="en-GB" sz="1300" b="1" i="1" dirty="0" err="1">
                <a:solidFill>
                  <a:schemeClr val="bg1"/>
                </a:solidFill>
                <a:latin typeface="Helvetica" pitchFamily="2" charset="0"/>
              </a:rPr>
              <a:t>fillna</a:t>
            </a:r>
            <a:r>
              <a:rPr lang="en-GB" sz="1300" b="1" i="1" dirty="0">
                <a:solidFill>
                  <a:schemeClr val="bg1"/>
                </a:solidFill>
                <a:latin typeface="Helvetica" pitchFamily="2" charset="0"/>
              </a:rPr>
              <a:t>() </a:t>
            </a:r>
            <a:r>
              <a:rPr lang="en-GB" sz="1300" dirty="0">
                <a:solidFill>
                  <a:schemeClr val="bg1"/>
                </a:solidFill>
                <a:latin typeface="Helvetica" pitchFamily="2" charset="0"/>
              </a:rPr>
              <a:t>method replaces missing values with appropriate placeholders, ensuring data consistency.</a:t>
            </a:r>
          </a:p>
          <a:p>
            <a:pPr marL="520700" lvl="1" indent="-342900" algn="just"/>
            <a:r>
              <a:rPr lang="en-GB" sz="1300" b="1" dirty="0">
                <a:solidFill>
                  <a:schemeClr val="bg1"/>
                </a:solidFill>
                <a:latin typeface="Helvetica" pitchFamily="2" charset="0"/>
              </a:rPr>
              <a:t>Insights with </a:t>
            </a:r>
            <a:r>
              <a:rPr lang="en-GB" sz="1300" b="1" i="1" dirty="0">
                <a:solidFill>
                  <a:schemeClr val="bg1"/>
                </a:solidFill>
                <a:latin typeface="Helvetica" pitchFamily="2" charset="0"/>
              </a:rPr>
              <a:t>.</a:t>
            </a:r>
            <a:r>
              <a:rPr lang="en-GB" sz="1300" b="1" i="1" dirty="0" err="1">
                <a:solidFill>
                  <a:schemeClr val="bg1"/>
                </a:solidFill>
                <a:latin typeface="Helvetica" pitchFamily="2" charset="0"/>
              </a:rPr>
              <a:t>value_counts</a:t>
            </a:r>
            <a:r>
              <a:rPr lang="en-GB" sz="1300" b="1" i="1" dirty="0">
                <a:solidFill>
                  <a:schemeClr val="bg1"/>
                </a:solidFill>
                <a:latin typeface="Helvetica" pitchFamily="2" charset="0"/>
              </a:rPr>
              <a:t>(): </a:t>
            </a:r>
            <a:r>
              <a:rPr lang="en-GB" sz="1300" dirty="0">
                <a:solidFill>
                  <a:schemeClr val="bg1"/>
                </a:solidFill>
                <a:latin typeface="Helvetica" pitchFamily="2" charset="0"/>
              </a:rPr>
              <a:t>This method helps us understand:</a:t>
            </a:r>
          </a:p>
          <a:p>
            <a:pPr marL="977900" lvl="2" indent="-342900" algn="just"/>
            <a:r>
              <a:rPr lang="en-GB" sz="1300" dirty="0">
                <a:solidFill>
                  <a:schemeClr val="bg1"/>
                </a:solidFill>
                <a:latin typeface="Helvetica" pitchFamily="2" charset="0"/>
              </a:rPr>
              <a:t>Number of launches at each site.</a:t>
            </a:r>
          </a:p>
          <a:p>
            <a:pPr marL="977900" lvl="2" indent="-342900" algn="just"/>
            <a:r>
              <a:rPr lang="en-GB" sz="1300" dirty="0">
                <a:solidFill>
                  <a:schemeClr val="bg1"/>
                </a:solidFill>
                <a:latin typeface="Helvetica" pitchFamily="2" charset="0"/>
              </a:rPr>
              <a:t>Occurrence of each orbit type.</a:t>
            </a:r>
          </a:p>
          <a:p>
            <a:pPr marL="977900" lvl="2" indent="-342900" algn="just"/>
            <a:r>
              <a:rPr lang="en-GB" sz="1300" dirty="0">
                <a:solidFill>
                  <a:schemeClr val="bg1"/>
                </a:solidFill>
                <a:latin typeface="Helvetica" pitchFamily="2" charset="0"/>
              </a:rPr>
              <a:t>Occurrence of mission outcomes for each orbit type.</a:t>
            </a:r>
          </a:p>
          <a:p>
            <a:pPr marL="520700" lvl="1" indent="-342900" algn="just"/>
            <a:r>
              <a:rPr lang="en-GB" sz="1300" b="1" dirty="0">
                <a:solidFill>
                  <a:schemeClr val="bg1"/>
                </a:solidFill>
                <a:latin typeface="Helvetica" pitchFamily="2" charset="0"/>
              </a:rPr>
              <a:t>Creating Landing Outcome Label: </a:t>
            </a:r>
            <a:r>
              <a:rPr lang="en-GB" sz="1300" dirty="0">
                <a:solidFill>
                  <a:schemeClr val="bg1"/>
                </a:solidFill>
                <a:latin typeface="Helvetica" pitchFamily="2" charset="0"/>
              </a:rPr>
              <a:t>A binary label is created to signify successful (1) or unsuccessful (0) booster landings. This label is pivotal for training classification models.</a:t>
            </a:r>
          </a:p>
          <a:p>
            <a:pPr marL="342900" indent="-342900" algn="just">
              <a:buFont typeface="+mj-lt"/>
              <a:buAutoNum type="arabicPeriod"/>
            </a:pPr>
            <a:r>
              <a:rPr lang="en-GB" sz="1300" dirty="0">
                <a:solidFill>
                  <a:schemeClr val="accent2">
                    <a:lumMod val="60000"/>
                    <a:lumOff val="40000"/>
                  </a:schemeClr>
                </a:solidFill>
                <a:latin typeface="Helvetica" pitchFamily="2" charset="0"/>
              </a:rPr>
              <a:t>Exploratory Data Analysis</a:t>
            </a:r>
          </a:p>
          <a:p>
            <a:pPr marL="177800" lvl="1" indent="0" algn="just">
              <a:buNone/>
            </a:pPr>
            <a:r>
              <a:rPr lang="en-GB" sz="1300" dirty="0">
                <a:solidFill>
                  <a:schemeClr val="bg1"/>
                </a:solidFill>
                <a:latin typeface="Helvetica" pitchFamily="2" charset="0"/>
              </a:rPr>
              <a:t>The project delves deeper into the data through exploratory data analysis, leveraging </a:t>
            </a:r>
            <a:r>
              <a:rPr lang="en-GB" sz="1300" b="1" i="1" dirty="0">
                <a:solidFill>
                  <a:schemeClr val="bg1"/>
                </a:solidFill>
                <a:latin typeface="Helvetica" pitchFamily="2" charset="0"/>
              </a:rPr>
              <a:t>SQL</a:t>
            </a:r>
            <a:r>
              <a:rPr lang="en-GB" sz="1300" dirty="0">
                <a:solidFill>
                  <a:schemeClr val="bg1"/>
                </a:solidFill>
                <a:latin typeface="Helvetica" pitchFamily="2" charset="0"/>
              </a:rPr>
              <a:t> queries for advanced data manipulation. Employing </a:t>
            </a:r>
            <a:r>
              <a:rPr lang="en-GB" sz="1300" b="1" i="1" dirty="0">
                <a:solidFill>
                  <a:schemeClr val="bg1"/>
                </a:solidFill>
                <a:latin typeface="Helvetica" pitchFamily="2" charset="0"/>
              </a:rPr>
              <a:t>Pandas</a:t>
            </a:r>
            <a:r>
              <a:rPr lang="en-GB" sz="1300" dirty="0">
                <a:solidFill>
                  <a:schemeClr val="bg1"/>
                </a:solidFill>
                <a:latin typeface="Helvetica" pitchFamily="2" charset="0"/>
              </a:rPr>
              <a:t> and </a:t>
            </a:r>
            <a:r>
              <a:rPr lang="en-GB" sz="1300" b="1" i="1" dirty="0">
                <a:solidFill>
                  <a:schemeClr val="bg1"/>
                </a:solidFill>
                <a:latin typeface="Helvetica" pitchFamily="2" charset="0"/>
              </a:rPr>
              <a:t>Matplotlib</a:t>
            </a:r>
            <a:r>
              <a:rPr lang="en-GB" sz="1300" dirty="0">
                <a:solidFill>
                  <a:schemeClr val="bg1"/>
                </a:solidFill>
                <a:latin typeface="Helvetica" pitchFamily="2" charset="0"/>
              </a:rPr>
              <a:t>, the project constructs visualizations to illuminate relationships between variables and identify patterns within the dataset.</a:t>
            </a:r>
          </a:p>
          <a:p>
            <a:pPr marL="177800" lvl="1" indent="0" algn="just">
              <a:buNone/>
            </a:pPr>
            <a:endParaRPr lang="en-GB" sz="1300" dirty="0">
              <a:solidFill>
                <a:schemeClr val="bg1"/>
              </a:solidFill>
              <a:latin typeface="Helvetica" pitchFamily="2" charset="0"/>
            </a:endParaRPr>
          </a:p>
          <a:p>
            <a:pPr marL="342900" indent="-342900" algn="just">
              <a:buFont typeface="+mj-lt"/>
              <a:buAutoNum type="arabicPeriod"/>
            </a:pPr>
            <a:r>
              <a:rPr lang="en-GB" sz="1300" dirty="0">
                <a:solidFill>
                  <a:schemeClr val="accent2">
                    <a:lumMod val="60000"/>
                    <a:lumOff val="40000"/>
                  </a:schemeClr>
                </a:solidFill>
                <a:latin typeface="Helvetica" pitchFamily="2" charset="0"/>
              </a:rPr>
              <a:t>Interactive Visual Analytics</a:t>
            </a:r>
          </a:p>
          <a:p>
            <a:pPr marL="177800" lvl="1" indent="0" algn="just">
              <a:buNone/>
            </a:pPr>
            <a:r>
              <a:rPr lang="en-GB" sz="1300" dirty="0">
                <a:solidFill>
                  <a:schemeClr val="bg1"/>
                </a:solidFill>
                <a:latin typeface="Helvetica" pitchFamily="2" charset="0"/>
              </a:rPr>
              <a:t>Taking the analysis further, the project incorporates geospatial analytics using </a:t>
            </a:r>
            <a:r>
              <a:rPr lang="en-GB" sz="1300" b="1" i="1" dirty="0">
                <a:solidFill>
                  <a:schemeClr val="bg1"/>
                </a:solidFill>
                <a:latin typeface="Helvetica" pitchFamily="2" charset="0"/>
              </a:rPr>
              <a:t>Folium</a:t>
            </a:r>
            <a:r>
              <a:rPr lang="en-GB" sz="1300" dirty="0">
                <a:solidFill>
                  <a:schemeClr val="bg1"/>
                </a:solidFill>
                <a:latin typeface="Helvetica" pitchFamily="2" charset="0"/>
              </a:rPr>
              <a:t>, enabling the visualization of geographical aspects of launches. Additionally, the creation of an interactive dashboard using </a:t>
            </a:r>
            <a:r>
              <a:rPr lang="en-GB" sz="1300" b="1" i="1" dirty="0" err="1">
                <a:solidFill>
                  <a:schemeClr val="bg1"/>
                </a:solidFill>
                <a:latin typeface="Helvetica" pitchFamily="2" charset="0"/>
              </a:rPr>
              <a:t>Plotly</a:t>
            </a:r>
            <a:r>
              <a:rPr lang="en-GB" sz="1300" b="1" i="1" dirty="0">
                <a:solidFill>
                  <a:schemeClr val="bg1"/>
                </a:solidFill>
                <a:latin typeface="Helvetica" pitchFamily="2" charset="0"/>
              </a:rPr>
              <a:t> Dash </a:t>
            </a:r>
            <a:r>
              <a:rPr lang="en-GB" sz="1300" dirty="0">
                <a:solidFill>
                  <a:schemeClr val="bg1"/>
                </a:solidFill>
                <a:latin typeface="Helvetica" pitchFamily="2" charset="0"/>
              </a:rPr>
              <a:t>enhances data representation and engagement, fostering a dynamic exploration of the dataset.</a:t>
            </a:r>
            <a:endParaRPr lang="en-GB" sz="1300" dirty="0">
              <a:solidFill>
                <a:schemeClr val="accent2"/>
              </a:solidFill>
              <a:latin typeface="Helvetica" pitchFamily="2" charset="0"/>
            </a:endParaRPr>
          </a:p>
          <a:p>
            <a:pPr marL="342900" indent="-342900" algn="just">
              <a:buFont typeface="+mj-lt"/>
              <a:buAutoNum type="arabicPeriod"/>
            </a:pPr>
            <a:r>
              <a:rPr lang="en-GB" sz="1300" dirty="0">
                <a:solidFill>
                  <a:schemeClr val="accent2">
                    <a:lumMod val="60000"/>
                    <a:lumOff val="40000"/>
                  </a:schemeClr>
                </a:solidFill>
                <a:latin typeface="Helvetica" pitchFamily="2" charset="0"/>
              </a:rPr>
              <a:t>Data Modelling and Evaluation</a:t>
            </a:r>
          </a:p>
          <a:p>
            <a:pPr marL="177800" lvl="1" indent="0" algn="just">
              <a:buNone/>
            </a:pPr>
            <a:r>
              <a:rPr lang="en-GB" sz="1300" dirty="0">
                <a:solidFill>
                  <a:schemeClr val="bg1"/>
                </a:solidFill>
                <a:latin typeface="Helvetica" pitchFamily="2" charset="0"/>
              </a:rPr>
              <a:t>The core of the project revolves around data </a:t>
            </a:r>
            <a:r>
              <a:rPr lang="en-GB" sz="1300" dirty="0" err="1">
                <a:solidFill>
                  <a:schemeClr val="bg1"/>
                </a:solidFill>
                <a:latin typeface="Helvetica" pitchFamily="2" charset="0"/>
              </a:rPr>
              <a:t>modeling</a:t>
            </a:r>
            <a:r>
              <a:rPr lang="en-GB" sz="1300" dirty="0">
                <a:solidFill>
                  <a:schemeClr val="bg1"/>
                </a:solidFill>
                <a:latin typeface="Helvetica" pitchFamily="2" charset="0"/>
              </a:rPr>
              <a:t> and evaluation. Scikit-Learn comes into play for pre-processing tasks like standardizing data, followed by the division of the dataset into training and testing subsets using </a:t>
            </a:r>
            <a:r>
              <a:rPr lang="en-GB" sz="1300" b="1" i="1" dirty="0" err="1">
                <a:solidFill>
                  <a:schemeClr val="bg1"/>
                </a:solidFill>
                <a:latin typeface="Helvetica" pitchFamily="2" charset="0"/>
              </a:rPr>
              <a:t>train_test_split</a:t>
            </a:r>
            <a:r>
              <a:rPr lang="en-GB" sz="1300" dirty="0">
                <a:solidFill>
                  <a:schemeClr val="bg1"/>
                </a:solidFill>
                <a:latin typeface="Helvetica" pitchFamily="2" charset="0"/>
              </a:rPr>
              <a:t>. Multiple classification models are trained on the data, allowing for the prediction of landing outcomes. The use of </a:t>
            </a:r>
            <a:r>
              <a:rPr lang="en-GB" sz="1300" b="1" i="1" dirty="0" err="1">
                <a:solidFill>
                  <a:schemeClr val="bg1"/>
                </a:solidFill>
                <a:latin typeface="Helvetica" pitchFamily="2" charset="0"/>
              </a:rPr>
              <a:t>GridSearchCV</a:t>
            </a:r>
            <a:r>
              <a:rPr lang="en-GB" sz="1300" dirty="0">
                <a:solidFill>
                  <a:schemeClr val="bg1"/>
                </a:solidFill>
                <a:latin typeface="Helvetica" pitchFamily="2" charset="0"/>
              </a:rPr>
              <a:t> helps identify optimal hyperparameters, enhancing the models' performance. The project culminates in the creation of confusion matrices and the assessment of classification model accuracy, providing a clear understanding of the model's predictive power.</a:t>
            </a:r>
            <a:endParaRPr lang="en-US" sz="1300" dirty="0">
              <a:latin typeface="Helvetica" pitchFamily="2" charset="0"/>
            </a:endParaRPr>
          </a:p>
        </p:txBody>
      </p:sp>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accent2"/>
                </a:solidFill>
              </a:rPr>
              <a:t>6</a:t>
            </a:fld>
            <a:endParaRPr lang="en-US" dirty="0">
              <a:solidFill>
                <a:schemeClr val="accent2"/>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7982" y="1652629"/>
            <a:ext cx="5325989" cy="4476322"/>
          </a:xfrm>
          <a:prstGeom prst="rect">
            <a:avLst/>
          </a:prstGeom>
        </p:spPr>
        <p:txBody>
          <a:bodyPr/>
          <a:lstStyle/>
          <a:p>
            <a:pPr marL="0" indent="0" algn="just">
              <a:buNone/>
            </a:pPr>
            <a:r>
              <a:rPr lang="en-US" sz="1800" b="1" dirty="0">
                <a:solidFill>
                  <a:schemeClr val="bg1"/>
                </a:solidFill>
                <a:latin typeface="Helvetica" pitchFamily="2" charset="0"/>
                <a:cs typeface="Arial" panose="020B0604020202020204" pitchFamily="34" charset="0"/>
              </a:rPr>
              <a:t>Accessing SpaceX REST API: </a:t>
            </a:r>
            <a:r>
              <a:rPr lang="en-US" sz="1800" dirty="0">
                <a:solidFill>
                  <a:schemeClr val="bg1"/>
                </a:solidFill>
                <a:latin typeface="Helvetica" pitchFamily="2" charset="0"/>
                <a:cs typeface="Arial" panose="020B0604020202020204" pitchFamily="34" charset="0"/>
              </a:rPr>
              <a:t>The SpaceX REST API is queried to retrieve detailed information about Falcon 9 launches and landing outcomes. This includes launch site, orbit, mission success, and landing outcome data.</a:t>
            </a:r>
          </a:p>
          <a:p>
            <a:pPr marL="0" indent="0" algn="just">
              <a:buNone/>
            </a:pPr>
            <a:r>
              <a:rPr lang="en-US" sz="1800" b="1" dirty="0">
                <a:solidFill>
                  <a:schemeClr val="bg1"/>
                </a:solidFill>
                <a:latin typeface="Helvetica" pitchFamily="2" charset="0"/>
                <a:cs typeface="Arial" panose="020B0604020202020204" pitchFamily="34" charset="0"/>
              </a:rPr>
              <a:t>Web Scraping for Supplementary Data: </a:t>
            </a:r>
            <a:r>
              <a:rPr lang="en-US" sz="1800" dirty="0">
                <a:solidFill>
                  <a:schemeClr val="bg1"/>
                </a:solidFill>
                <a:latin typeface="Helvetica" pitchFamily="2" charset="0"/>
                <a:cs typeface="Arial" panose="020B0604020202020204" pitchFamily="34" charset="0"/>
              </a:rPr>
              <a:t>In cases where certain data isn't available through the API, web scraping techniques are employed to gather additional information, such as launch site details, mission objectives, and other relevant attributes.</a:t>
            </a:r>
          </a:p>
          <a:p>
            <a:pPr marL="0" indent="0" algn="just">
              <a:buNone/>
            </a:pPr>
            <a:r>
              <a:rPr lang="en-US" sz="1800" b="1" dirty="0">
                <a:solidFill>
                  <a:schemeClr val="bg1"/>
                </a:solidFill>
                <a:latin typeface="Helvetica" pitchFamily="2" charset="0"/>
                <a:cs typeface="Arial" panose="020B0604020202020204" pitchFamily="34" charset="0"/>
              </a:rPr>
              <a:t>Combining and Structuring Data: </a:t>
            </a:r>
            <a:r>
              <a:rPr lang="en-US" sz="1800" dirty="0">
                <a:solidFill>
                  <a:schemeClr val="bg1"/>
                </a:solidFill>
                <a:latin typeface="Helvetica" pitchFamily="2" charset="0"/>
                <a:cs typeface="Arial" panose="020B0604020202020204" pitchFamily="34" charset="0"/>
              </a:rPr>
              <a:t>The collected data is organized into a structured dataset that captures key variables required for the analysis, such as launch site, orbit, and mission outcome.</a:t>
            </a:r>
          </a:p>
          <a:p>
            <a:pPr marL="0" indent="0" algn="just">
              <a:buNone/>
            </a:pPr>
            <a:endParaRPr lang="en-US" sz="1800" dirty="0">
              <a:solidFill>
                <a:schemeClr val="bg1"/>
              </a:solidFill>
              <a:latin typeface="Helvetica" pitchFamily="2" charset="0"/>
              <a:cs typeface="Arial" panose="020B0604020202020204" pitchFamily="34" charset="0"/>
            </a:endParaRPr>
          </a:p>
        </p:txBody>
      </p:sp>
      <p:sp>
        <p:nvSpPr>
          <p:cNvPr id="2" name="Title 1">
            <a:extLst>
              <a:ext uri="{FF2B5EF4-FFF2-40B4-BE49-F238E27FC236}">
                <a16:creationId xmlns:a16="http://schemas.microsoft.com/office/drawing/2014/main" id="{9DBEB83D-3791-B1DB-0E76-68F1F69D9EF7}"/>
              </a:ext>
            </a:extLst>
          </p:cNvPr>
          <p:cNvSpPr txBox="1">
            <a:spLocks/>
          </p:cNvSpPr>
          <p:nvPr/>
        </p:nvSpPr>
        <p:spPr>
          <a:xfrm>
            <a:off x="477982" y="552504"/>
            <a:ext cx="11714018"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2"/>
                </a:solidFill>
                <a:latin typeface="Arial" panose="020B0604020202020204" pitchFamily="34" charset="0"/>
                <a:cs typeface="Arial" panose="020B0604020202020204" pitchFamily="34" charset="0"/>
              </a:rPr>
              <a:t>Data Collection</a:t>
            </a:r>
          </a:p>
        </p:txBody>
      </p:sp>
      <p:graphicFrame>
        <p:nvGraphicFramePr>
          <p:cNvPr id="3" name="Diyagram 2">
            <a:extLst>
              <a:ext uri="{FF2B5EF4-FFF2-40B4-BE49-F238E27FC236}">
                <a16:creationId xmlns:a16="http://schemas.microsoft.com/office/drawing/2014/main" id="{5EC728CC-1950-0842-415A-CC26C99D3AE5}"/>
              </a:ext>
            </a:extLst>
          </p:cNvPr>
          <p:cNvGraphicFramePr/>
          <p:nvPr>
            <p:extLst>
              <p:ext uri="{D42A27DB-BD31-4B8C-83A1-F6EECF244321}">
                <p14:modId xmlns:p14="http://schemas.microsoft.com/office/powerpoint/2010/main" val="1856492069"/>
              </p:ext>
            </p:extLst>
          </p:nvPr>
        </p:nvGraphicFramePr>
        <p:xfrm>
          <a:off x="6096000" y="841382"/>
          <a:ext cx="5069942" cy="5585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onlandırıcı 47">
            <a:extLst>
              <a:ext uri="{FF2B5EF4-FFF2-40B4-BE49-F238E27FC236}">
                <a16:creationId xmlns:a16="http://schemas.microsoft.com/office/drawing/2014/main" id="{B01CF97F-8ED9-F40D-0425-6D7EFBAF99D0}"/>
              </a:ext>
            </a:extLst>
          </p:cNvPr>
          <p:cNvSpPr/>
          <p:nvPr/>
        </p:nvSpPr>
        <p:spPr>
          <a:xfrm>
            <a:off x="6033192" y="2059512"/>
            <a:ext cx="603598" cy="228239"/>
          </a:xfrm>
          <a:prstGeom prst="flowChartTermina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Arial" panose="020B0604020202020204" pitchFamily="34" charset="0"/>
                <a:cs typeface="Arial" panose="020B0604020202020204" pitchFamily="34" charset="0"/>
              </a:rPr>
              <a:t>3</a:t>
            </a:r>
          </a:p>
        </p:txBody>
      </p:sp>
      <p:sp>
        <p:nvSpPr>
          <p:cNvPr id="49" name="Sonlandırıcı 48">
            <a:extLst>
              <a:ext uri="{FF2B5EF4-FFF2-40B4-BE49-F238E27FC236}">
                <a16:creationId xmlns:a16="http://schemas.microsoft.com/office/drawing/2014/main" id="{4C2748E4-5C12-BFB4-117A-B0A993C7084C}"/>
              </a:ext>
            </a:extLst>
          </p:cNvPr>
          <p:cNvSpPr/>
          <p:nvPr/>
        </p:nvSpPr>
        <p:spPr>
          <a:xfrm>
            <a:off x="6033192" y="3336283"/>
            <a:ext cx="603598" cy="228239"/>
          </a:xfrm>
          <a:prstGeom prst="flowChartTermina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Arial" panose="020B0604020202020204" pitchFamily="34" charset="0"/>
                <a:cs typeface="Arial" panose="020B0604020202020204" pitchFamily="34" charset="0"/>
              </a:rPr>
              <a:t>4</a:t>
            </a:r>
          </a:p>
        </p:txBody>
      </p:sp>
      <p:sp>
        <p:nvSpPr>
          <p:cNvPr id="47" name="Sonlandırıcı 46">
            <a:extLst>
              <a:ext uri="{FF2B5EF4-FFF2-40B4-BE49-F238E27FC236}">
                <a16:creationId xmlns:a16="http://schemas.microsoft.com/office/drawing/2014/main" id="{D343024F-D026-0635-3993-ACD13EC2FD7E}"/>
              </a:ext>
            </a:extLst>
          </p:cNvPr>
          <p:cNvSpPr/>
          <p:nvPr/>
        </p:nvSpPr>
        <p:spPr>
          <a:xfrm>
            <a:off x="169870" y="3557922"/>
            <a:ext cx="603598" cy="228239"/>
          </a:xfrm>
          <a:prstGeom prst="flowChartTermina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Arial" panose="020B0604020202020204" pitchFamily="34" charset="0"/>
                <a:cs typeface="Arial" panose="020B0604020202020204" pitchFamily="34" charset="0"/>
              </a:rPr>
              <a:t>2</a:t>
            </a:r>
          </a:p>
        </p:txBody>
      </p:sp>
      <p:sp>
        <p:nvSpPr>
          <p:cNvPr id="46" name="Sonlandırıcı 45">
            <a:extLst>
              <a:ext uri="{FF2B5EF4-FFF2-40B4-BE49-F238E27FC236}">
                <a16:creationId xmlns:a16="http://schemas.microsoft.com/office/drawing/2014/main" id="{5910F335-0C16-A08B-342A-E130BB865AED}"/>
              </a:ext>
            </a:extLst>
          </p:cNvPr>
          <p:cNvSpPr/>
          <p:nvPr/>
        </p:nvSpPr>
        <p:spPr>
          <a:xfrm>
            <a:off x="169870" y="2059512"/>
            <a:ext cx="603598" cy="228239"/>
          </a:xfrm>
          <a:prstGeom prst="flowChartTermina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Arial" panose="020B0604020202020204" pitchFamily="34" charset="0"/>
                <a:cs typeface="Arial" panose="020B0604020202020204" pitchFamily="34" charset="0"/>
              </a:rPr>
              <a:t>1</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accent2"/>
                </a:solidFill>
              </a:rPr>
              <a:t>7</a:t>
            </a:fld>
            <a:endParaRPr lang="en-US">
              <a:solidFill>
                <a:schemeClr val="accent2"/>
              </a:solidFill>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7982" y="1355383"/>
            <a:ext cx="11414076" cy="678538"/>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1600">
                <a:solidFill>
                  <a:schemeClr val="bg1"/>
                </a:solidFill>
                <a:latin typeface="Helvetica" pitchFamily="2" charset="0"/>
                <a:cs typeface="Arial" panose="020B0604020202020204" pitchFamily="34" charset="0"/>
              </a:rPr>
              <a:t>Obtaining launch-related data from the SpaceX API, such as details on the rocket launched, the payload delivered, launch specs, landing specifications, and landing outcome.</a:t>
            </a:r>
          </a:p>
        </p:txBody>
      </p:sp>
      <p:sp>
        <p:nvSpPr>
          <p:cNvPr id="2" name="Title 1">
            <a:extLst>
              <a:ext uri="{FF2B5EF4-FFF2-40B4-BE49-F238E27FC236}">
                <a16:creationId xmlns:a16="http://schemas.microsoft.com/office/drawing/2014/main" id="{F5304BFE-5675-B0E6-EAF5-CEF4B95A7C53}"/>
              </a:ext>
            </a:extLst>
          </p:cNvPr>
          <p:cNvSpPr txBox="1">
            <a:spLocks/>
          </p:cNvSpPr>
          <p:nvPr/>
        </p:nvSpPr>
        <p:spPr>
          <a:xfrm>
            <a:off x="477982" y="552504"/>
            <a:ext cx="11714018"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a:solidFill>
                  <a:schemeClr val="accent2"/>
                </a:solidFill>
                <a:latin typeface="Arial" panose="020B0604020202020204" pitchFamily="34" charset="0"/>
                <a:cs typeface="Arial" panose="020B0604020202020204" pitchFamily="34" charset="0"/>
              </a:rPr>
              <a:t>Data Collection – SpaceX API</a:t>
            </a:r>
          </a:p>
        </p:txBody>
      </p:sp>
      <p:sp>
        <p:nvSpPr>
          <p:cNvPr id="4" name="Yuvarlatılmış Dikdörtgen 3">
            <a:extLst>
              <a:ext uri="{FF2B5EF4-FFF2-40B4-BE49-F238E27FC236}">
                <a16:creationId xmlns:a16="http://schemas.microsoft.com/office/drawing/2014/main" id="{4E88F2D1-0957-5C51-3528-EB10F28A6345}"/>
              </a:ext>
            </a:extLst>
          </p:cNvPr>
          <p:cNvSpPr/>
          <p:nvPr/>
        </p:nvSpPr>
        <p:spPr>
          <a:xfrm>
            <a:off x="477980" y="3557922"/>
            <a:ext cx="5461000" cy="970083"/>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rPr>
              <a:t>Use custom logic to clean the data </a:t>
            </a:r>
          </a:p>
          <a:p>
            <a:pPr marL="285750" indent="-285750">
              <a:buFont typeface="Arial" panose="020B0604020202020204" pitchFamily="34" charset="0"/>
              <a:buChar char="•"/>
            </a:pPr>
            <a:r>
              <a:rPr lang="en-US" sz="1200">
                <a:solidFill>
                  <a:schemeClr val="tx1"/>
                </a:solidFill>
              </a:rPr>
              <a:t>Define lists for data to be stored in</a:t>
            </a:r>
          </a:p>
          <a:p>
            <a:pPr marL="285750" indent="-285750">
              <a:buFont typeface="Arial" panose="020B0604020202020204" pitchFamily="34" charset="0"/>
              <a:buChar char="•"/>
            </a:pPr>
            <a:r>
              <a:rPr lang="en-US" sz="1200">
                <a:solidFill>
                  <a:schemeClr val="tx1"/>
                </a:solidFill>
              </a:rPr>
              <a:t>Call custom functions to retrieve data and fill the lists</a:t>
            </a:r>
          </a:p>
          <a:p>
            <a:pPr marL="285750" indent="-285750">
              <a:buFont typeface="Arial" panose="020B0604020202020204" pitchFamily="34" charset="0"/>
              <a:buChar char="•"/>
            </a:pPr>
            <a:r>
              <a:rPr lang="en-US" sz="1200">
                <a:solidFill>
                  <a:schemeClr val="tx1"/>
                </a:solidFill>
              </a:rPr>
              <a:t>Use these lists as values in a dictionary and construct the dataset </a:t>
            </a:r>
          </a:p>
        </p:txBody>
      </p:sp>
      <p:sp>
        <p:nvSpPr>
          <p:cNvPr id="5" name="Yuvarlatılmış Dikdörtgen 4">
            <a:extLst>
              <a:ext uri="{FF2B5EF4-FFF2-40B4-BE49-F238E27FC236}">
                <a16:creationId xmlns:a16="http://schemas.microsoft.com/office/drawing/2014/main" id="{4D45B3DB-7485-80FB-0919-5CFA73AD7541}"/>
              </a:ext>
            </a:extLst>
          </p:cNvPr>
          <p:cNvSpPr/>
          <p:nvPr/>
        </p:nvSpPr>
        <p:spPr>
          <a:xfrm>
            <a:off x="477982" y="2059512"/>
            <a:ext cx="5461000" cy="55441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rPr>
              <a:t>Make a GET response to the SpaceX REST API</a:t>
            </a:r>
          </a:p>
          <a:p>
            <a:pPr marL="285750" indent="-285750">
              <a:buFont typeface="Arial" panose="020B0604020202020204" pitchFamily="34" charset="0"/>
              <a:buChar char="•"/>
            </a:pPr>
            <a:r>
              <a:rPr lang="en-US" sz="1200">
                <a:solidFill>
                  <a:schemeClr val="tx1"/>
                </a:solidFill>
              </a:rPr>
              <a:t>Convert the response to a .json file then to a Pandas DataFrame</a:t>
            </a:r>
          </a:p>
        </p:txBody>
      </p:sp>
      <p:sp>
        <p:nvSpPr>
          <p:cNvPr id="7" name="Yuvarlatılmış Dikdörtgen 6">
            <a:extLst>
              <a:ext uri="{FF2B5EF4-FFF2-40B4-BE49-F238E27FC236}">
                <a16:creationId xmlns:a16="http://schemas.microsoft.com/office/drawing/2014/main" id="{081A71EB-8B98-775F-90C6-7EDD8C948D99}"/>
              </a:ext>
            </a:extLst>
          </p:cNvPr>
          <p:cNvSpPr/>
          <p:nvPr/>
        </p:nvSpPr>
        <p:spPr>
          <a:xfrm>
            <a:off x="6334991" y="2059512"/>
            <a:ext cx="5461000" cy="43961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rPr>
              <a:t>Create a Pandas DataFrame from the constructed dictionary dataset</a:t>
            </a:r>
          </a:p>
        </p:txBody>
      </p:sp>
      <p:sp>
        <p:nvSpPr>
          <p:cNvPr id="8" name="Yuvarlatılmış Dikdörtgen 7">
            <a:extLst>
              <a:ext uri="{FF2B5EF4-FFF2-40B4-BE49-F238E27FC236}">
                <a16:creationId xmlns:a16="http://schemas.microsoft.com/office/drawing/2014/main" id="{E95C0658-0548-3713-7CFF-8A8FF60368D9}"/>
              </a:ext>
            </a:extLst>
          </p:cNvPr>
          <p:cNvSpPr/>
          <p:nvPr/>
        </p:nvSpPr>
        <p:spPr>
          <a:xfrm>
            <a:off x="6334991" y="3336283"/>
            <a:ext cx="5461000" cy="76981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rPr>
              <a:t>Filter the DataFrame to only include Falcon 9 launches</a:t>
            </a:r>
          </a:p>
          <a:p>
            <a:pPr marL="285750" indent="-285750">
              <a:buFont typeface="Arial" panose="020B0604020202020204" pitchFamily="34" charset="0"/>
              <a:buChar char="•"/>
            </a:pPr>
            <a:r>
              <a:rPr lang="en-US" sz="1200">
                <a:solidFill>
                  <a:schemeClr val="tx1"/>
                </a:solidFill>
              </a:rPr>
              <a:t>Reset the FlightNumber column</a:t>
            </a:r>
          </a:p>
          <a:p>
            <a:pPr marL="285750" indent="-285750">
              <a:buFont typeface="Arial" panose="020B0604020202020204" pitchFamily="34" charset="0"/>
              <a:buChar char="•"/>
            </a:pPr>
            <a:r>
              <a:rPr lang="en-US" sz="1200">
                <a:solidFill>
                  <a:schemeClr val="tx1"/>
                </a:solidFill>
              </a:rPr>
              <a:t>Replace missing values of PayloadMass with the mean PayloadMass value</a:t>
            </a:r>
          </a:p>
        </p:txBody>
      </p:sp>
      <p:sp>
        <p:nvSpPr>
          <p:cNvPr id="9" name="Yuvarlatılmış Dikdörtgen 8">
            <a:hlinkClick r:id="rId2"/>
            <a:extLst>
              <a:ext uri="{FF2B5EF4-FFF2-40B4-BE49-F238E27FC236}">
                <a16:creationId xmlns:a16="http://schemas.microsoft.com/office/drawing/2014/main" id="{0D4CFB04-8111-3E8F-EC70-AAFE5B2B4AA8}"/>
              </a:ext>
            </a:extLst>
          </p:cNvPr>
          <p:cNvSpPr/>
          <p:nvPr/>
        </p:nvSpPr>
        <p:spPr>
          <a:xfrm>
            <a:off x="6334991" y="5981852"/>
            <a:ext cx="1300018" cy="341208"/>
          </a:xfrm>
          <a:prstGeom prst="roundRect">
            <a:avLst/>
          </a:prstGeom>
          <a:solidFill>
            <a:schemeClr val="accent2">
              <a:lumMod val="60000"/>
              <a:lumOff val="40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Github Link</a:t>
            </a:r>
          </a:p>
        </p:txBody>
      </p:sp>
      <p:pic>
        <p:nvPicPr>
          <p:cNvPr id="28" name="Resim 27">
            <a:extLst>
              <a:ext uri="{FF2B5EF4-FFF2-40B4-BE49-F238E27FC236}">
                <a16:creationId xmlns:a16="http://schemas.microsoft.com/office/drawing/2014/main" id="{A893F9D8-1F76-C4DC-3BC0-77A1E47749BA}"/>
              </a:ext>
            </a:extLst>
          </p:cNvPr>
          <p:cNvPicPr>
            <a:picLocks noChangeAspect="1"/>
          </p:cNvPicPr>
          <p:nvPr/>
        </p:nvPicPr>
        <p:blipFill>
          <a:blip r:embed="rId3"/>
          <a:stretch>
            <a:fillRect/>
          </a:stretch>
        </p:blipFill>
        <p:spPr>
          <a:xfrm>
            <a:off x="623043" y="2830719"/>
            <a:ext cx="2303321" cy="207939"/>
          </a:xfrm>
          <a:prstGeom prst="rect">
            <a:avLst/>
          </a:prstGeom>
        </p:spPr>
      </p:pic>
      <p:pic>
        <p:nvPicPr>
          <p:cNvPr id="29" name="Resim 28">
            <a:extLst>
              <a:ext uri="{FF2B5EF4-FFF2-40B4-BE49-F238E27FC236}">
                <a16:creationId xmlns:a16="http://schemas.microsoft.com/office/drawing/2014/main" id="{C8D1AD65-AEC1-81D0-2419-20C7F37FB801}"/>
              </a:ext>
            </a:extLst>
          </p:cNvPr>
          <p:cNvPicPr>
            <a:picLocks noChangeAspect="1"/>
          </p:cNvPicPr>
          <p:nvPr/>
        </p:nvPicPr>
        <p:blipFill>
          <a:blip r:embed="rId4"/>
          <a:stretch>
            <a:fillRect/>
          </a:stretch>
        </p:blipFill>
        <p:spPr>
          <a:xfrm>
            <a:off x="623043" y="3081252"/>
            <a:ext cx="2303321" cy="207939"/>
          </a:xfrm>
          <a:prstGeom prst="rect">
            <a:avLst/>
          </a:prstGeom>
        </p:spPr>
      </p:pic>
      <p:pic>
        <p:nvPicPr>
          <p:cNvPr id="30" name="Resim 29">
            <a:extLst>
              <a:ext uri="{FF2B5EF4-FFF2-40B4-BE49-F238E27FC236}">
                <a16:creationId xmlns:a16="http://schemas.microsoft.com/office/drawing/2014/main" id="{A5163D8F-0C63-6C38-8589-B90F2AFE83AA}"/>
              </a:ext>
            </a:extLst>
          </p:cNvPr>
          <p:cNvPicPr>
            <a:picLocks noChangeAspect="1"/>
          </p:cNvPicPr>
          <p:nvPr/>
        </p:nvPicPr>
        <p:blipFill>
          <a:blip r:embed="rId5"/>
          <a:stretch>
            <a:fillRect/>
          </a:stretch>
        </p:blipFill>
        <p:spPr>
          <a:xfrm>
            <a:off x="3065521" y="2926020"/>
            <a:ext cx="2734301" cy="259199"/>
          </a:xfrm>
          <a:prstGeom prst="rect">
            <a:avLst/>
          </a:prstGeom>
        </p:spPr>
      </p:pic>
      <p:sp>
        <p:nvSpPr>
          <p:cNvPr id="31" name="Yuvarlatılmış Dikdörtgen 30">
            <a:extLst>
              <a:ext uri="{FF2B5EF4-FFF2-40B4-BE49-F238E27FC236}">
                <a16:creationId xmlns:a16="http://schemas.microsoft.com/office/drawing/2014/main" id="{7DA14E1B-4D9B-D190-093B-3D906FC6D52D}"/>
              </a:ext>
            </a:extLst>
          </p:cNvPr>
          <p:cNvSpPr/>
          <p:nvPr/>
        </p:nvSpPr>
        <p:spPr>
          <a:xfrm>
            <a:off x="477981" y="2730791"/>
            <a:ext cx="5460999" cy="641004"/>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Resim 31">
            <a:extLst>
              <a:ext uri="{FF2B5EF4-FFF2-40B4-BE49-F238E27FC236}">
                <a16:creationId xmlns:a16="http://schemas.microsoft.com/office/drawing/2014/main" id="{1CFC7F16-FF2C-72D2-A6B7-452F07BB5F9D}"/>
              </a:ext>
            </a:extLst>
          </p:cNvPr>
          <p:cNvPicPr>
            <a:picLocks noChangeAspect="1"/>
          </p:cNvPicPr>
          <p:nvPr/>
        </p:nvPicPr>
        <p:blipFill>
          <a:blip r:embed="rId6"/>
          <a:stretch>
            <a:fillRect/>
          </a:stretch>
        </p:blipFill>
        <p:spPr>
          <a:xfrm>
            <a:off x="686038" y="4746087"/>
            <a:ext cx="899717" cy="1497879"/>
          </a:xfrm>
          <a:prstGeom prst="rect">
            <a:avLst/>
          </a:prstGeom>
        </p:spPr>
      </p:pic>
      <p:pic>
        <p:nvPicPr>
          <p:cNvPr id="33" name="Resim 32">
            <a:extLst>
              <a:ext uri="{FF2B5EF4-FFF2-40B4-BE49-F238E27FC236}">
                <a16:creationId xmlns:a16="http://schemas.microsoft.com/office/drawing/2014/main" id="{084E087C-2CFE-41BA-B066-695303D26403}"/>
              </a:ext>
            </a:extLst>
          </p:cNvPr>
          <p:cNvPicPr>
            <a:picLocks noChangeAspect="1"/>
          </p:cNvPicPr>
          <p:nvPr/>
        </p:nvPicPr>
        <p:blipFill>
          <a:blip r:embed="rId7"/>
          <a:stretch>
            <a:fillRect/>
          </a:stretch>
        </p:blipFill>
        <p:spPr>
          <a:xfrm>
            <a:off x="1879566" y="4747179"/>
            <a:ext cx="1450238" cy="327473"/>
          </a:xfrm>
          <a:prstGeom prst="rect">
            <a:avLst/>
          </a:prstGeom>
        </p:spPr>
      </p:pic>
      <p:pic>
        <p:nvPicPr>
          <p:cNvPr id="34" name="Resim 33">
            <a:extLst>
              <a:ext uri="{FF2B5EF4-FFF2-40B4-BE49-F238E27FC236}">
                <a16:creationId xmlns:a16="http://schemas.microsoft.com/office/drawing/2014/main" id="{E425A131-21CA-B66A-5744-D80594DDCAC0}"/>
              </a:ext>
            </a:extLst>
          </p:cNvPr>
          <p:cNvPicPr>
            <a:picLocks noChangeAspect="1"/>
          </p:cNvPicPr>
          <p:nvPr/>
        </p:nvPicPr>
        <p:blipFill>
          <a:blip r:embed="rId8"/>
          <a:stretch>
            <a:fillRect/>
          </a:stretch>
        </p:blipFill>
        <p:spPr>
          <a:xfrm>
            <a:off x="1884738" y="5138753"/>
            <a:ext cx="1439438" cy="325035"/>
          </a:xfrm>
          <a:prstGeom prst="rect">
            <a:avLst/>
          </a:prstGeom>
        </p:spPr>
      </p:pic>
      <p:pic>
        <p:nvPicPr>
          <p:cNvPr id="35" name="Resim 34">
            <a:extLst>
              <a:ext uri="{FF2B5EF4-FFF2-40B4-BE49-F238E27FC236}">
                <a16:creationId xmlns:a16="http://schemas.microsoft.com/office/drawing/2014/main" id="{22F36A37-2E39-8FD5-EAD4-239C64B38B74}"/>
              </a:ext>
            </a:extLst>
          </p:cNvPr>
          <p:cNvPicPr>
            <a:picLocks noChangeAspect="1"/>
          </p:cNvPicPr>
          <p:nvPr/>
        </p:nvPicPr>
        <p:blipFill>
          <a:blip r:embed="rId9"/>
          <a:stretch>
            <a:fillRect/>
          </a:stretch>
        </p:blipFill>
        <p:spPr>
          <a:xfrm>
            <a:off x="1879566" y="5529721"/>
            <a:ext cx="1450237" cy="327473"/>
          </a:xfrm>
          <a:prstGeom prst="rect">
            <a:avLst/>
          </a:prstGeom>
        </p:spPr>
      </p:pic>
      <p:pic>
        <p:nvPicPr>
          <p:cNvPr id="36" name="Resim 35">
            <a:extLst>
              <a:ext uri="{FF2B5EF4-FFF2-40B4-BE49-F238E27FC236}">
                <a16:creationId xmlns:a16="http://schemas.microsoft.com/office/drawing/2014/main" id="{81CF74FC-97F5-40C5-7F63-C7CB6469773B}"/>
              </a:ext>
            </a:extLst>
          </p:cNvPr>
          <p:cNvPicPr>
            <a:picLocks noChangeAspect="1"/>
          </p:cNvPicPr>
          <p:nvPr/>
        </p:nvPicPr>
        <p:blipFill>
          <a:blip r:embed="rId10"/>
          <a:stretch>
            <a:fillRect/>
          </a:stretch>
        </p:blipFill>
        <p:spPr>
          <a:xfrm>
            <a:off x="1873939" y="5918857"/>
            <a:ext cx="1444610" cy="326202"/>
          </a:xfrm>
          <a:prstGeom prst="rect">
            <a:avLst/>
          </a:prstGeom>
        </p:spPr>
      </p:pic>
      <p:pic>
        <p:nvPicPr>
          <p:cNvPr id="37" name="Resim 36">
            <a:extLst>
              <a:ext uri="{FF2B5EF4-FFF2-40B4-BE49-F238E27FC236}">
                <a16:creationId xmlns:a16="http://schemas.microsoft.com/office/drawing/2014/main" id="{9329F930-D7E1-F39B-0B2C-BE296A897D76}"/>
              </a:ext>
            </a:extLst>
          </p:cNvPr>
          <p:cNvPicPr>
            <a:picLocks noChangeAspect="1"/>
          </p:cNvPicPr>
          <p:nvPr/>
        </p:nvPicPr>
        <p:blipFill>
          <a:blip r:embed="rId11"/>
          <a:stretch>
            <a:fillRect/>
          </a:stretch>
        </p:blipFill>
        <p:spPr>
          <a:xfrm>
            <a:off x="3542519" y="4750318"/>
            <a:ext cx="2185153" cy="1493648"/>
          </a:xfrm>
          <a:prstGeom prst="rect">
            <a:avLst/>
          </a:prstGeom>
        </p:spPr>
      </p:pic>
      <p:pic>
        <p:nvPicPr>
          <p:cNvPr id="38" name="Resim 37">
            <a:extLst>
              <a:ext uri="{FF2B5EF4-FFF2-40B4-BE49-F238E27FC236}">
                <a16:creationId xmlns:a16="http://schemas.microsoft.com/office/drawing/2014/main" id="{0244541F-04AF-4CC0-D94C-10FCF309A2B0}"/>
              </a:ext>
            </a:extLst>
          </p:cNvPr>
          <p:cNvPicPr>
            <a:picLocks noChangeAspect="1"/>
          </p:cNvPicPr>
          <p:nvPr/>
        </p:nvPicPr>
        <p:blipFill>
          <a:blip r:embed="rId12"/>
          <a:stretch>
            <a:fillRect/>
          </a:stretch>
        </p:blipFill>
        <p:spPr>
          <a:xfrm>
            <a:off x="7705521" y="2688602"/>
            <a:ext cx="2531918" cy="392650"/>
          </a:xfrm>
          <a:prstGeom prst="rect">
            <a:avLst/>
          </a:prstGeom>
        </p:spPr>
      </p:pic>
      <p:sp>
        <p:nvSpPr>
          <p:cNvPr id="39" name="Yuvarlatılmış Dikdörtgen 38">
            <a:extLst>
              <a:ext uri="{FF2B5EF4-FFF2-40B4-BE49-F238E27FC236}">
                <a16:creationId xmlns:a16="http://schemas.microsoft.com/office/drawing/2014/main" id="{5E420419-83D5-1C4E-0D54-697AF679FF51}"/>
              </a:ext>
            </a:extLst>
          </p:cNvPr>
          <p:cNvSpPr/>
          <p:nvPr/>
        </p:nvSpPr>
        <p:spPr>
          <a:xfrm>
            <a:off x="471669" y="4659086"/>
            <a:ext cx="5461000" cy="1663974"/>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Yuvarlatılmış Dikdörtgen 39">
            <a:extLst>
              <a:ext uri="{FF2B5EF4-FFF2-40B4-BE49-F238E27FC236}">
                <a16:creationId xmlns:a16="http://schemas.microsoft.com/office/drawing/2014/main" id="{85C5D9E1-B247-B614-1F75-E7311A2CD640}"/>
              </a:ext>
            </a:extLst>
          </p:cNvPr>
          <p:cNvSpPr/>
          <p:nvPr/>
        </p:nvSpPr>
        <p:spPr>
          <a:xfrm>
            <a:off x="6334991" y="2614780"/>
            <a:ext cx="5460999" cy="552430"/>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Resim 40">
            <a:extLst>
              <a:ext uri="{FF2B5EF4-FFF2-40B4-BE49-F238E27FC236}">
                <a16:creationId xmlns:a16="http://schemas.microsoft.com/office/drawing/2014/main" id="{37080C2D-3BFE-70D3-04F5-9C4558B33B95}"/>
              </a:ext>
            </a:extLst>
          </p:cNvPr>
          <p:cNvPicPr>
            <a:picLocks noChangeAspect="1"/>
          </p:cNvPicPr>
          <p:nvPr/>
        </p:nvPicPr>
        <p:blipFill>
          <a:blip r:embed="rId13"/>
          <a:stretch>
            <a:fillRect/>
          </a:stretch>
        </p:blipFill>
        <p:spPr>
          <a:xfrm>
            <a:off x="7100539" y="4313673"/>
            <a:ext cx="3741882" cy="214332"/>
          </a:xfrm>
          <a:prstGeom prst="rect">
            <a:avLst/>
          </a:prstGeom>
        </p:spPr>
      </p:pic>
      <p:pic>
        <p:nvPicPr>
          <p:cNvPr id="42" name="Resim 41">
            <a:extLst>
              <a:ext uri="{FF2B5EF4-FFF2-40B4-BE49-F238E27FC236}">
                <a16:creationId xmlns:a16="http://schemas.microsoft.com/office/drawing/2014/main" id="{71202938-67DB-1320-58D5-4BE12C7AADF5}"/>
              </a:ext>
            </a:extLst>
          </p:cNvPr>
          <p:cNvPicPr>
            <a:picLocks noChangeAspect="1"/>
          </p:cNvPicPr>
          <p:nvPr/>
        </p:nvPicPr>
        <p:blipFill>
          <a:blip r:embed="rId14"/>
          <a:stretch>
            <a:fillRect/>
          </a:stretch>
        </p:blipFill>
        <p:spPr>
          <a:xfrm>
            <a:off x="6867288" y="4589324"/>
            <a:ext cx="4441994" cy="189021"/>
          </a:xfrm>
          <a:prstGeom prst="rect">
            <a:avLst/>
          </a:prstGeom>
        </p:spPr>
      </p:pic>
      <p:pic>
        <p:nvPicPr>
          <p:cNvPr id="43" name="Resim 42">
            <a:extLst>
              <a:ext uri="{FF2B5EF4-FFF2-40B4-BE49-F238E27FC236}">
                <a16:creationId xmlns:a16="http://schemas.microsoft.com/office/drawing/2014/main" id="{C8A66748-B4B6-91E7-F2A1-B6CD42890EB6}"/>
              </a:ext>
            </a:extLst>
          </p:cNvPr>
          <p:cNvPicPr>
            <a:picLocks noChangeAspect="1"/>
          </p:cNvPicPr>
          <p:nvPr/>
        </p:nvPicPr>
        <p:blipFill>
          <a:blip r:embed="rId15"/>
          <a:stretch>
            <a:fillRect/>
          </a:stretch>
        </p:blipFill>
        <p:spPr>
          <a:xfrm>
            <a:off x="6829418" y="4839664"/>
            <a:ext cx="4497548" cy="716114"/>
          </a:xfrm>
          <a:prstGeom prst="rect">
            <a:avLst/>
          </a:prstGeom>
        </p:spPr>
      </p:pic>
      <p:sp>
        <p:nvSpPr>
          <p:cNvPr id="44" name="Yuvarlatılmış Dikdörtgen 43">
            <a:extLst>
              <a:ext uri="{FF2B5EF4-FFF2-40B4-BE49-F238E27FC236}">
                <a16:creationId xmlns:a16="http://schemas.microsoft.com/office/drawing/2014/main" id="{8312CCC1-6876-F95E-F216-5B935AAE9C07}"/>
              </a:ext>
            </a:extLst>
          </p:cNvPr>
          <p:cNvSpPr/>
          <p:nvPr/>
        </p:nvSpPr>
        <p:spPr>
          <a:xfrm>
            <a:off x="6347692" y="4222196"/>
            <a:ext cx="5461000" cy="1436038"/>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onlandırıcı 16">
            <a:extLst>
              <a:ext uri="{FF2B5EF4-FFF2-40B4-BE49-F238E27FC236}">
                <a16:creationId xmlns:a16="http://schemas.microsoft.com/office/drawing/2014/main" id="{2A4F3D03-63F3-D0A1-444D-B9F6E7E216E4}"/>
              </a:ext>
            </a:extLst>
          </p:cNvPr>
          <p:cNvSpPr/>
          <p:nvPr/>
        </p:nvSpPr>
        <p:spPr>
          <a:xfrm>
            <a:off x="6033192" y="4934982"/>
            <a:ext cx="603598" cy="228239"/>
          </a:xfrm>
          <a:prstGeom prst="flowChartTermina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Arial" panose="020B0604020202020204" pitchFamily="34" charset="0"/>
                <a:cs typeface="Arial" panose="020B0604020202020204" pitchFamily="34" charset="0"/>
              </a:rPr>
              <a:t>5</a:t>
            </a:r>
          </a:p>
        </p:txBody>
      </p:sp>
      <p:sp>
        <p:nvSpPr>
          <p:cNvPr id="48" name="Sonlandırıcı 47">
            <a:extLst>
              <a:ext uri="{FF2B5EF4-FFF2-40B4-BE49-F238E27FC236}">
                <a16:creationId xmlns:a16="http://schemas.microsoft.com/office/drawing/2014/main" id="{B01CF97F-8ED9-F40D-0425-6D7EFBAF99D0}"/>
              </a:ext>
            </a:extLst>
          </p:cNvPr>
          <p:cNvSpPr/>
          <p:nvPr/>
        </p:nvSpPr>
        <p:spPr>
          <a:xfrm>
            <a:off x="185706" y="5123179"/>
            <a:ext cx="603598" cy="228239"/>
          </a:xfrm>
          <a:prstGeom prst="flowChartTermina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Arial" panose="020B0604020202020204" pitchFamily="34" charset="0"/>
                <a:cs typeface="Arial" panose="020B0604020202020204" pitchFamily="34" charset="0"/>
              </a:rPr>
              <a:t>3</a:t>
            </a:r>
          </a:p>
        </p:txBody>
      </p:sp>
      <p:sp>
        <p:nvSpPr>
          <p:cNvPr id="49" name="Sonlandırıcı 48">
            <a:extLst>
              <a:ext uri="{FF2B5EF4-FFF2-40B4-BE49-F238E27FC236}">
                <a16:creationId xmlns:a16="http://schemas.microsoft.com/office/drawing/2014/main" id="{4C2748E4-5C12-BFB4-117A-B0A993C7084C}"/>
              </a:ext>
            </a:extLst>
          </p:cNvPr>
          <p:cNvSpPr/>
          <p:nvPr/>
        </p:nvSpPr>
        <p:spPr>
          <a:xfrm>
            <a:off x="6033192" y="2171937"/>
            <a:ext cx="603598" cy="228239"/>
          </a:xfrm>
          <a:prstGeom prst="flowChartTermina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Arial" panose="020B0604020202020204" pitchFamily="34" charset="0"/>
                <a:cs typeface="Arial" panose="020B0604020202020204" pitchFamily="34" charset="0"/>
              </a:rPr>
              <a:t>4</a:t>
            </a:r>
          </a:p>
        </p:txBody>
      </p:sp>
      <p:sp>
        <p:nvSpPr>
          <p:cNvPr id="47" name="Sonlandırıcı 46">
            <a:extLst>
              <a:ext uri="{FF2B5EF4-FFF2-40B4-BE49-F238E27FC236}">
                <a16:creationId xmlns:a16="http://schemas.microsoft.com/office/drawing/2014/main" id="{D343024F-D026-0635-3993-ACD13EC2FD7E}"/>
              </a:ext>
            </a:extLst>
          </p:cNvPr>
          <p:cNvSpPr/>
          <p:nvPr/>
        </p:nvSpPr>
        <p:spPr>
          <a:xfrm>
            <a:off x="179395" y="3522920"/>
            <a:ext cx="603598" cy="228239"/>
          </a:xfrm>
          <a:prstGeom prst="flowChartTermina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Arial" panose="020B0604020202020204" pitchFamily="34" charset="0"/>
                <a:cs typeface="Arial" panose="020B0604020202020204" pitchFamily="34" charset="0"/>
              </a:rPr>
              <a:t>2</a:t>
            </a:r>
          </a:p>
        </p:txBody>
      </p:sp>
      <p:sp>
        <p:nvSpPr>
          <p:cNvPr id="46" name="Sonlandırıcı 45">
            <a:extLst>
              <a:ext uri="{FF2B5EF4-FFF2-40B4-BE49-F238E27FC236}">
                <a16:creationId xmlns:a16="http://schemas.microsoft.com/office/drawing/2014/main" id="{5910F335-0C16-A08B-342A-E130BB865AED}"/>
              </a:ext>
            </a:extLst>
          </p:cNvPr>
          <p:cNvSpPr/>
          <p:nvPr/>
        </p:nvSpPr>
        <p:spPr>
          <a:xfrm>
            <a:off x="169870" y="2171937"/>
            <a:ext cx="603598" cy="228239"/>
          </a:xfrm>
          <a:prstGeom prst="flowChartTerminator">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latin typeface="Arial" panose="020B0604020202020204" pitchFamily="34" charset="0"/>
                <a:cs typeface="Arial" panose="020B0604020202020204" pitchFamily="34" charset="0"/>
              </a:rPr>
              <a:t>1</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accent2"/>
                </a:solidFill>
              </a:rPr>
              <a:t>8</a:t>
            </a:fld>
            <a:endParaRPr lang="en-US">
              <a:solidFill>
                <a:schemeClr val="accent2"/>
              </a:solidFill>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1669" y="1231436"/>
            <a:ext cx="11414076" cy="678538"/>
          </a:xfrm>
          <a:prstGeom prst="rect">
            <a:avLst/>
          </a:prstGeom>
        </p:spPr>
        <p:txBody>
          <a:bodyPr vert="horz" lIns="91440" tIns="45720" rIns="91440" bIns="45720" rtlCol="0" anchor="t">
            <a:noAutofit/>
          </a:bodyPr>
          <a:lstStyle/>
          <a:p>
            <a:pPr marL="0" indent="0" algn="just">
              <a:lnSpc>
                <a:spcPct val="100000"/>
              </a:lnSpc>
              <a:spcBef>
                <a:spcPts val="1400"/>
              </a:spcBef>
              <a:buNone/>
            </a:pPr>
            <a:r>
              <a:rPr lang="en-US" sz="1600" b="0" i="0" u="none" strike="noStrike">
                <a:solidFill>
                  <a:schemeClr val="bg1"/>
                </a:solidFill>
                <a:effectLst/>
                <a:latin typeface="Helvetica" pitchFamily="2" charset="0"/>
                <a:cs typeface="Arial" panose="020B0604020202020204" pitchFamily="34" charset="0"/>
              </a:rPr>
              <a:t>Our approach involves employing web scraping techniques to extract comprehensive historical launch records of Falcon 9. Specifically, we target the relevant information from the Wikipedia page titled "List of Falcon 9 and Falcon Heavy launches." Through this process, we aim to accumulate a thorough dataset detailing the launch history of Falcon 9 rockets.</a:t>
            </a:r>
            <a:endParaRPr lang="en-US" sz="1600">
              <a:solidFill>
                <a:schemeClr val="bg1"/>
              </a:solidFill>
              <a:latin typeface="Helvetica" pitchFamily="2" charset="0"/>
              <a:cs typeface="Arial" panose="020B0604020202020204" pitchFamily="34" charset="0"/>
            </a:endParaRPr>
          </a:p>
        </p:txBody>
      </p:sp>
      <p:sp>
        <p:nvSpPr>
          <p:cNvPr id="2" name="Title 1">
            <a:extLst>
              <a:ext uri="{FF2B5EF4-FFF2-40B4-BE49-F238E27FC236}">
                <a16:creationId xmlns:a16="http://schemas.microsoft.com/office/drawing/2014/main" id="{F5304BFE-5675-B0E6-EAF5-CEF4B95A7C53}"/>
              </a:ext>
            </a:extLst>
          </p:cNvPr>
          <p:cNvSpPr txBox="1">
            <a:spLocks/>
          </p:cNvSpPr>
          <p:nvPr/>
        </p:nvSpPr>
        <p:spPr>
          <a:xfrm>
            <a:off x="477982" y="552504"/>
            <a:ext cx="11714018"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a:solidFill>
                  <a:schemeClr val="accent2"/>
                </a:solidFill>
                <a:latin typeface="Arial" panose="020B0604020202020204" pitchFamily="34" charset="0"/>
                <a:cs typeface="Arial" panose="020B0604020202020204" pitchFamily="34" charset="0"/>
              </a:rPr>
              <a:t>Data Collection – Web Scraping</a:t>
            </a:r>
          </a:p>
        </p:txBody>
      </p:sp>
      <p:sp>
        <p:nvSpPr>
          <p:cNvPr id="4" name="Yuvarlatılmış Dikdörtgen 3">
            <a:extLst>
              <a:ext uri="{FF2B5EF4-FFF2-40B4-BE49-F238E27FC236}">
                <a16:creationId xmlns:a16="http://schemas.microsoft.com/office/drawing/2014/main" id="{4E88F2D1-0957-5C51-3528-EB10F28A6345}"/>
              </a:ext>
            </a:extLst>
          </p:cNvPr>
          <p:cNvSpPr/>
          <p:nvPr/>
        </p:nvSpPr>
        <p:spPr>
          <a:xfrm>
            <a:off x="487505" y="3522921"/>
            <a:ext cx="5461000" cy="44476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rPr>
              <a:t>Create a BeautifulSoup object from the HTML response object </a:t>
            </a:r>
          </a:p>
          <a:p>
            <a:pPr marL="285750" indent="-285750">
              <a:buFont typeface="Arial" panose="020B0604020202020204" pitchFamily="34" charset="0"/>
              <a:buChar char="•"/>
            </a:pPr>
            <a:r>
              <a:rPr lang="en-US" sz="1200">
                <a:solidFill>
                  <a:schemeClr val="tx1"/>
                </a:solidFill>
              </a:rPr>
              <a:t>Find all tables within the HTML page</a:t>
            </a:r>
          </a:p>
        </p:txBody>
      </p:sp>
      <p:sp>
        <p:nvSpPr>
          <p:cNvPr id="5" name="Yuvarlatılmış Dikdörtgen 4">
            <a:extLst>
              <a:ext uri="{FF2B5EF4-FFF2-40B4-BE49-F238E27FC236}">
                <a16:creationId xmlns:a16="http://schemas.microsoft.com/office/drawing/2014/main" id="{4D45B3DB-7485-80FB-0919-5CFA73AD7541}"/>
              </a:ext>
            </a:extLst>
          </p:cNvPr>
          <p:cNvSpPr/>
          <p:nvPr/>
        </p:nvSpPr>
        <p:spPr>
          <a:xfrm>
            <a:off x="477982" y="2171938"/>
            <a:ext cx="5461000" cy="439617"/>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rPr>
              <a:t>Request the HTML page from the static URL</a:t>
            </a:r>
          </a:p>
          <a:p>
            <a:pPr marL="285750" indent="-285750">
              <a:buFont typeface="Arial" panose="020B0604020202020204" pitchFamily="34" charset="0"/>
              <a:buChar char="•"/>
            </a:pPr>
            <a:r>
              <a:rPr lang="en-US" sz="1200">
                <a:solidFill>
                  <a:schemeClr val="tx1"/>
                </a:solidFill>
              </a:rPr>
              <a:t>Assign the response to an object</a:t>
            </a:r>
          </a:p>
        </p:txBody>
      </p:sp>
      <p:sp>
        <p:nvSpPr>
          <p:cNvPr id="7" name="Yuvarlatılmış Dikdörtgen 6">
            <a:extLst>
              <a:ext uri="{FF2B5EF4-FFF2-40B4-BE49-F238E27FC236}">
                <a16:creationId xmlns:a16="http://schemas.microsoft.com/office/drawing/2014/main" id="{081A71EB-8B98-775F-90C6-7EDD8C948D99}"/>
              </a:ext>
            </a:extLst>
          </p:cNvPr>
          <p:cNvSpPr/>
          <p:nvPr/>
        </p:nvSpPr>
        <p:spPr>
          <a:xfrm>
            <a:off x="487505" y="5123180"/>
            <a:ext cx="5461000" cy="31971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rPr>
              <a:t>Collect all column header names from the tables found within the HTML page</a:t>
            </a:r>
          </a:p>
        </p:txBody>
      </p:sp>
      <p:sp>
        <p:nvSpPr>
          <p:cNvPr id="8" name="Yuvarlatılmış Dikdörtgen 7">
            <a:extLst>
              <a:ext uri="{FF2B5EF4-FFF2-40B4-BE49-F238E27FC236}">
                <a16:creationId xmlns:a16="http://schemas.microsoft.com/office/drawing/2014/main" id="{E95C0658-0548-3713-7CFF-8A8FF60368D9}"/>
              </a:ext>
            </a:extLst>
          </p:cNvPr>
          <p:cNvSpPr/>
          <p:nvPr/>
        </p:nvSpPr>
        <p:spPr>
          <a:xfrm>
            <a:off x="6334991" y="2171937"/>
            <a:ext cx="5461000" cy="674535"/>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rPr>
              <a:t>Use the column names as keys in a dictionary</a:t>
            </a:r>
          </a:p>
          <a:p>
            <a:pPr marL="285750" indent="-285750">
              <a:buFont typeface="Arial" panose="020B0604020202020204" pitchFamily="34" charset="0"/>
              <a:buChar char="•"/>
            </a:pPr>
            <a:r>
              <a:rPr lang="en-US" sz="1200">
                <a:solidFill>
                  <a:schemeClr val="tx1"/>
                </a:solidFill>
              </a:rPr>
              <a:t>Use custom functions and logic to parse all launch tables</a:t>
            </a:r>
            <a:r>
              <a:rPr lang="en-US" sz="1200">
                <a:solidFill>
                  <a:schemeClr val="accent1"/>
                </a:solidFill>
              </a:rPr>
              <a:t> </a:t>
            </a:r>
            <a:r>
              <a:rPr lang="en-US" sz="1200">
                <a:solidFill>
                  <a:schemeClr val="tx1"/>
                </a:solidFill>
              </a:rPr>
              <a:t>to fill the dictionary values</a:t>
            </a:r>
          </a:p>
        </p:txBody>
      </p:sp>
      <p:sp>
        <p:nvSpPr>
          <p:cNvPr id="9" name="Yuvarlatılmış Dikdörtgen 8">
            <a:hlinkClick r:id="rId2"/>
            <a:extLst>
              <a:ext uri="{FF2B5EF4-FFF2-40B4-BE49-F238E27FC236}">
                <a16:creationId xmlns:a16="http://schemas.microsoft.com/office/drawing/2014/main" id="{0D4CFB04-8111-3E8F-EC70-AAFE5B2B4AA8}"/>
              </a:ext>
            </a:extLst>
          </p:cNvPr>
          <p:cNvSpPr/>
          <p:nvPr/>
        </p:nvSpPr>
        <p:spPr>
          <a:xfrm>
            <a:off x="6334991" y="5981852"/>
            <a:ext cx="1300018" cy="341208"/>
          </a:xfrm>
          <a:prstGeom prst="roundRect">
            <a:avLst/>
          </a:prstGeom>
          <a:solidFill>
            <a:schemeClr val="accent2">
              <a:lumMod val="60000"/>
              <a:lumOff val="40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Github Link</a:t>
            </a:r>
          </a:p>
        </p:txBody>
      </p:sp>
      <p:sp>
        <p:nvSpPr>
          <p:cNvPr id="31" name="Yuvarlatılmış Dikdörtgen 30">
            <a:extLst>
              <a:ext uri="{FF2B5EF4-FFF2-40B4-BE49-F238E27FC236}">
                <a16:creationId xmlns:a16="http://schemas.microsoft.com/office/drawing/2014/main" id="{7DA14E1B-4D9B-D190-093B-3D906FC6D52D}"/>
              </a:ext>
            </a:extLst>
          </p:cNvPr>
          <p:cNvSpPr/>
          <p:nvPr/>
        </p:nvSpPr>
        <p:spPr>
          <a:xfrm>
            <a:off x="477981" y="2687927"/>
            <a:ext cx="5460999" cy="698209"/>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Yuvarlatılmış Dikdörtgen 38">
            <a:extLst>
              <a:ext uri="{FF2B5EF4-FFF2-40B4-BE49-F238E27FC236}">
                <a16:creationId xmlns:a16="http://schemas.microsoft.com/office/drawing/2014/main" id="{5E420419-83D5-1C4E-0D54-697AF679FF51}"/>
              </a:ext>
            </a:extLst>
          </p:cNvPr>
          <p:cNvSpPr/>
          <p:nvPr/>
        </p:nvSpPr>
        <p:spPr>
          <a:xfrm>
            <a:off x="471669" y="4034819"/>
            <a:ext cx="5461000" cy="931840"/>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Yuvarlatılmış Dikdörtgen 39">
            <a:extLst>
              <a:ext uri="{FF2B5EF4-FFF2-40B4-BE49-F238E27FC236}">
                <a16:creationId xmlns:a16="http://schemas.microsoft.com/office/drawing/2014/main" id="{85C5D9E1-B247-B614-1F75-E7311A2CD640}"/>
              </a:ext>
            </a:extLst>
          </p:cNvPr>
          <p:cNvSpPr/>
          <p:nvPr/>
        </p:nvSpPr>
        <p:spPr>
          <a:xfrm>
            <a:off x="6347692" y="5339553"/>
            <a:ext cx="5448299" cy="416869"/>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Yuvarlatılmış Dikdörtgen 43">
            <a:extLst>
              <a:ext uri="{FF2B5EF4-FFF2-40B4-BE49-F238E27FC236}">
                <a16:creationId xmlns:a16="http://schemas.microsoft.com/office/drawing/2014/main" id="{8312CCC1-6876-F95E-F216-5B935AAE9C07}"/>
              </a:ext>
            </a:extLst>
          </p:cNvPr>
          <p:cNvSpPr/>
          <p:nvPr/>
        </p:nvSpPr>
        <p:spPr>
          <a:xfrm>
            <a:off x="6347692" y="2901891"/>
            <a:ext cx="5461000" cy="1941360"/>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Resim 9">
            <a:extLst>
              <a:ext uri="{FF2B5EF4-FFF2-40B4-BE49-F238E27FC236}">
                <a16:creationId xmlns:a16="http://schemas.microsoft.com/office/drawing/2014/main" id="{E5627853-1AC0-2350-5F7A-BB25B21D7E64}"/>
              </a:ext>
            </a:extLst>
          </p:cNvPr>
          <p:cNvPicPr>
            <a:picLocks noChangeAspect="1"/>
          </p:cNvPicPr>
          <p:nvPr/>
        </p:nvPicPr>
        <p:blipFill>
          <a:blip r:embed="rId3"/>
          <a:stretch>
            <a:fillRect/>
          </a:stretch>
        </p:blipFill>
        <p:spPr>
          <a:xfrm>
            <a:off x="908667" y="2733739"/>
            <a:ext cx="4587002" cy="221441"/>
          </a:xfrm>
          <a:prstGeom prst="rect">
            <a:avLst/>
          </a:prstGeom>
        </p:spPr>
      </p:pic>
      <p:sp>
        <p:nvSpPr>
          <p:cNvPr id="11" name="Yuvarlatılmış Dikdörtgen 10">
            <a:extLst>
              <a:ext uri="{FF2B5EF4-FFF2-40B4-BE49-F238E27FC236}">
                <a16:creationId xmlns:a16="http://schemas.microsoft.com/office/drawing/2014/main" id="{A21FF015-9E5B-2C55-D0EA-4E9F0BF5B6D3}"/>
              </a:ext>
            </a:extLst>
          </p:cNvPr>
          <p:cNvSpPr/>
          <p:nvPr/>
        </p:nvSpPr>
        <p:spPr>
          <a:xfrm>
            <a:off x="6334991" y="4935236"/>
            <a:ext cx="5461000" cy="319716"/>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200">
                <a:solidFill>
                  <a:schemeClr val="tx1"/>
                </a:solidFill>
              </a:rPr>
              <a:t>Convert the dictionary to a Pandas DataFrame ready for export</a:t>
            </a:r>
          </a:p>
        </p:txBody>
      </p:sp>
      <p:pic>
        <p:nvPicPr>
          <p:cNvPr id="12" name="Resim 11">
            <a:extLst>
              <a:ext uri="{FF2B5EF4-FFF2-40B4-BE49-F238E27FC236}">
                <a16:creationId xmlns:a16="http://schemas.microsoft.com/office/drawing/2014/main" id="{3AACD9DD-EEB6-35D4-31C3-D1FEBE905477}"/>
              </a:ext>
            </a:extLst>
          </p:cNvPr>
          <p:cNvPicPr>
            <a:picLocks noChangeAspect="1"/>
          </p:cNvPicPr>
          <p:nvPr/>
        </p:nvPicPr>
        <p:blipFill>
          <a:blip r:embed="rId4"/>
          <a:stretch>
            <a:fillRect/>
          </a:stretch>
        </p:blipFill>
        <p:spPr>
          <a:xfrm>
            <a:off x="2052181" y="2983632"/>
            <a:ext cx="2301380" cy="357292"/>
          </a:xfrm>
          <a:prstGeom prst="rect">
            <a:avLst/>
          </a:prstGeom>
        </p:spPr>
      </p:pic>
      <p:pic>
        <p:nvPicPr>
          <p:cNvPr id="13" name="Resim 12">
            <a:extLst>
              <a:ext uri="{FF2B5EF4-FFF2-40B4-BE49-F238E27FC236}">
                <a16:creationId xmlns:a16="http://schemas.microsoft.com/office/drawing/2014/main" id="{6CF47A28-CCB4-CEE2-A13B-D81476831156}"/>
              </a:ext>
            </a:extLst>
          </p:cNvPr>
          <p:cNvPicPr>
            <a:picLocks noChangeAspect="1"/>
          </p:cNvPicPr>
          <p:nvPr/>
        </p:nvPicPr>
        <p:blipFill>
          <a:blip r:embed="rId5"/>
          <a:stretch>
            <a:fillRect/>
          </a:stretch>
        </p:blipFill>
        <p:spPr>
          <a:xfrm>
            <a:off x="1093635" y="4104240"/>
            <a:ext cx="4228460" cy="294213"/>
          </a:xfrm>
          <a:prstGeom prst="rect">
            <a:avLst/>
          </a:prstGeom>
        </p:spPr>
      </p:pic>
      <p:pic>
        <p:nvPicPr>
          <p:cNvPr id="14" name="Resim 13">
            <a:extLst>
              <a:ext uri="{FF2B5EF4-FFF2-40B4-BE49-F238E27FC236}">
                <a16:creationId xmlns:a16="http://schemas.microsoft.com/office/drawing/2014/main" id="{9B0FCBFA-9403-D0C3-AE84-592749BDA388}"/>
              </a:ext>
            </a:extLst>
          </p:cNvPr>
          <p:cNvPicPr>
            <a:picLocks noChangeAspect="1"/>
          </p:cNvPicPr>
          <p:nvPr/>
        </p:nvPicPr>
        <p:blipFill>
          <a:blip r:embed="rId6"/>
          <a:stretch>
            <a:fillRect/>
          </a:stretch>
        </p:blipFill>
        <p:spPr>
          <a:xfrm>
            <a:off x="1093635" y="4463943"/>
            <a:ext cx="4228460" cy="405283"/>
          </a:xfrm>
          <a:prstGeom prst="rect">
            <a:avLst/>
          </a:prstGeom>
        </p:spPr>
      </p:pic>
      <p:pic>
        <p:nvPicPr>
          <p:cNvPr id="15" name="Resim 14">
            <a:extLst>
              <a:ext uri="{FF2B5EF4-FFF2-40B4-BE49-F238E27FC236}">
                <a16:creationId xmlns:a16="http://schemas.microsoft.com/office/drawing/2014/main" id="{BC13D52E-C274-7EDC-E6EF-D33EF7A835C0}"/>
              </a:ext>
            </a:extLst>
          </p:cNvPr>
          <p:cNvPicPr>
            <a:picLocks noChangeAspect="1"/>
          </p:cNvPicPr>
          <p:nvPr/>
        </p:nvPicPr>
        <p:blipFill>
          <a:blip r:embed="rId7"/>
          <a:stretch>
            <a:fillRect/>
          </a:stretch>
        </p:blipFill>
        <p:spPr>
          <a:xfrm>
            <a:off x="1602611" y="5571531"/>
            <a:ext cx="3199113" cy="661195"/>
          </a:xfrm>
          <a:prstGeom prst="rect">
            <a:avLst/>
          </a:prstGeom>
        </p:spPr>
      </p:pic>
      <p:sp>
        <p:nvSpPr>
          <p:cNvPr id="16" name="Yuvarlatılmış Dikdörtgen 15">
            <a:extLst>
              <a:ext uri="{FF2B5EF4-FFF2-40B4-BE49-F238E27FC236}">
                <a16:creationId xmlns:a16="http://schemas.microsoft.com/office/drawing/2014/main" id="{C654F921-E094-D084-9205-AC2756A5D332}"/>
              </a:ext>
            </a:extLst>
          </p:cNvPr>
          <p:cNvSpPr/>
          <p:nvPr/>
        </p:nvSpPr>
        <p:spPr>
          <a:xfrm>
            <a:off x="471669" y="5501774"/>
            <a:ext cx="5461000" cy="801675"/>
          </a:xfrm>
          <a:prstGeom prst="round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Resim 17">
            <a:extLst>
              <a:ext uri="{FF2B5EF4-FFF2-40B4-BE49-F238E27FC236}">
                <a16:creationId xmlns:a16="http://schemas.microsoft.com/office/drawing/2014/main" id="{52CDA9AD-148B-EEAA-07EA-45C4F0ACC854}"/>
              </a:ext>
            </a:extLst>
          </p:cNvPr>
          <p:cNvPicPr>
            <a:picLocks noChangeAspect="1"/>
          </p:cNvPicPr>
          <p:nvPr/>
        </p:nvPicPr>
        <p:blipFill>
          <a:blip r:embed="rId8"/>
          <a:stretch>
            <a:fillRect/>
          </a:stretch>
        </p:blipFill>
        <p:spPr>
          <a:xfrm>
            <a:off x="8269685" y="5413795"/>
            <a:ext cx="1617014" cy="268384"/>
          </a:xfrm>
          <a:prstGeom prst="rect">
            <a:avLst/>
          </a:prstGeom>
        </p:spPr>
      </p:pic>
      <p:pic>
        <p:nvPicPr>
          <p:cNvPr id="19" name="Resim 18">
            <a:extLst>
              <a:ext uri="{FF2B5EF4-FFF2-40B4-BE49-F238E27FC236}">
                <a16:creationId xmlns:a16="http://schemas.microsoft.com/office/drawing/2014/main" id="{CB8A73F8-5AD5-0AFE-54A2-BB6A58F9DE0C}"/>
              </a:ext>
            </a:extLst>
          </p:cNvPr>
          <p:cNvPicPr>
            <a:picLocks noChangeAspect="1"/>
          </p:cNvPicPr>
          <p:nvPr/>
        </p:nvPicPr>
        <p:blipFill>
          <a:blip r:embed="rId9"/>
          <a:stretch>
            <a:fillRect/>
          </a:stretch>
        </p:blipFill>
        <p:spPr>
          <a:xfrm>
            <a:off x="7699680" y="2983632"/>
            <a:ext cx="2731622" cy="1767834"/>
          </a:xfrm>
          <a:prstGeom prst="rect">
            <a:avLst/>
          </a:prstGeom>
        </p:spPr>
      </p:pic>
    </p:spTree>
    <p:extLst>
      <p:ext uri="{BB962C8B-B14F-4D97-AF65-F5344CB8AC3E}">
        <p14:creationId xmlns:p14="http://schemas.microsoft.com/office/powerpoint/2010/main" val="3150389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accent2"/>
                </a:solidFill>
              </a:rPr>
              <a:t>9</a:t>
            </a:fld>
            <a:endParaRPr lang="en-US">
              <a:solidFill>
                <a:schemeClr val="accent2"/>
              </a:solidFill>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71669" y="1582363"/>
            <a:ext cx="10986303" cy="3501266"/>
          </a:xfrm>
          <a:prstGeom prst="rect">
            <a:avLst/>
          </a:prstGeom>
        </p:spPr>
        <p:txBody>
          <a:bodyPr vert="horz" lIns="91440" tIns="45720" rIns="91440" bIns="45720" rtlCol="0" anchor="t">
            <a:noAutofit/>
          </a:bodyPr>
          <a:lstStyle/>
          <a:p>
            <a:pPr algn="just"/>
            <a:r>
              <a:rPr lang="en-US" sz="1600" dirty="0">
                <a:solidFill>
                  <a:schemeClr val="bg1"/>
                </a:solidFill>
                <a:latin typeface="Helvetica" pitchFamily="2" charset="0"/>
                <a:cs typeface="Futura Medium" panose="020B0602020204020303" pitchFamily="34" charset="-79"/>
              </a:rPr>
              <a:t>The SpaceX dataset incorporates diverse launch facilities, with each specific location being represented in the "</a:t>
            </a:r>
            <a:r>
              <a:rPr lang="en-US" sz="1600" b="1" dirty="0" err="1">
                <a:solidFill>
                  <a:schemeClr val="bg1"/>
                </a:solidFill>
                <a:latin typeface="Helvetica" pitchFamily="2" charset="0"/>
                <a:cs typeface="FUTURA MEDIUM" panose="020B0602020204020303" pitchFamily="34" charset="-79"/>
              </a:rPr>
              <a:t>LaunchSite</a:t>
            </a:r>
            <a:r>
              <a:rPr lang="en-US" sz="1600" dirty="0">
                <a:solidFill>
                  <a:schemeClr val="bg1"/>
                </a:solidFill>
                <a:latin typeface="Helvetica" pitchFamily="2" charset="0"/>
                <a:cs typeface="Futura Medium" panose="020B0602020204020303" pitchFamily="34" charset="-79"/>
              </a:rPr>
              <a:t>" column. Meanwhile, individual launches are tailored to achieve specific orbits, with various well-defined orbit types exemplified in the figure below. These orbit types are captured in the "</a:t>
            </a:r>
            <a:r>
              <a:rPr lang="en-US" sz="1600" b="1" dirty="0">
                <a:solidFill>
                  <a:schemeClr val="bg1"/>
                </a:solidFill>
                <a:latin typeface="Helvetica" pitchFamily="2" charset="0"/>
                <a:cs typeface="FUTURA MEDIUM" panose="020B0602020204020303" pitchFamily="34" charset="-79"/>
              </a:rPr>
              <a:t>Orbit</a:t>
            </a:r>
            <a:r>
              <a:rPr lang="en-US" sz="1600" dirty="0">
                <a:solidFill>
                  <a:schemeClr val="bg1"/>
                </a:solidFill>
                <a:latin typeface="Helvetica" pitchFamily="2" charset="0"/>
                <a:cs typeface="Futura Medium" panose="020B0602020204020303" pitchFamily="34" charset="-79"/>
              </a:rPr>
              <a:t>" column of the dataset. </a:t>
            </a:r>
          </a:p>
          <a:p>
            <a:pPr marL="0" indent="0" algn="just">
              <a:buNone/>
            </a:pPr>
            <a:endParaRPr lang="en-US" sz="1600" dirty="0">
              <a:solidFill>
                <a:schemeClr val="bg1"/>
              </a:solidFill>
              <a:latin typeface="Helvetica" pitchFamily="2" charset="0"/>
              <a:cs typeface="Futura Medium" panose="020B0602020204020303" pitchFamily="34" charset="-79"/>
            </a:endParaRPr>
          </a:p>
          <a:p>
            <a:pPr marL="342900" indent="-342900">
              <a:buFont typeface="Arial" panose="020B0604020202020204" pitchFamily="34" charset="0"/>
              <a:buChar char="•"/>
            </a:pPr>
            <a:r>
              <a:rPr lang="en-US" sz="1600" dirty="0">
                <a:solidFill>
                  <a:schemeClr val="bg1"/>
                </a:solidFill>
                <a:latin typeface="Helvetica" pitchFamily="2" charset="0"/>
                <a:cs typeface="Futura Medium" panose="020B0602020204020303" pitchFamily="34" charset="-79"/>
              </a:rPr>
              <a:t>The landing outcome is shown in the “</a:t>
            </a:r>
            <a:r>
              <a:rPr lang="en-US" sz="1600" b="1" dirty="0">
                <a:solidFill>
                  <a:schemeClr val="bg1"/>
                </a:solidFill>
                <a:latin typeface="Helvetica" pitchFamily="2" charset="0"/>
                <a:cs typeface="FUTURA MEDIUM" panose="020B0602020204020303" pitchFamily="34" charset="-79"/>
              </a:rPr>
              <a:t>Outcome</a:t>
            </a:r>
            <a:r>
              <a:rPr lang="en-US" sz="1600" dirty="0">
                <a:solidFill>
                  <a:schemeClr val="bg1"/>
                </a:solidFill>
                <a:latin typeface="Helvetica" pitchFamily="2" charset="0"/>
                <a:cs typeface="Futura Medium" panose="020B0602020204020303" pitchFamily="34" charset="-79"/>
              </a:rPr>
              <a:t>” column:</a:t>
            </a:r>
          </a:p>
          <a:p>
            <a:pPr marL="520700" lvl="1" indent="-342900"/>
            <a:r>
              <a:rPr lang="en-US" sz="1600" b="1" dirty="0">
                <a:solidFill>
                  <a:schemeClr val="bg1"/>
                </a:solidFill>
                <a:latin typeface="Helvetica" pitchFamily="2" charset="0"/>
                <a:cs typeface="FUTURA MEDIUM" panose="020B0602020204020303" pitchFamily="34" charset="-79"/>
              </a:rPr>
              <a:t>True Ocean </a:t>
            </a:r>
            <a:r>
              <a:rPr lang="en-US" sz="1600" dirty="0">
                <a:solidFill>
                  <a:schemeClr val="bg1"/>
                </a:solidFill>
                <a:latin typeface="Helvetica" pitchFamily="2" charset="0"/>
                <a:cs typeface="Futura Medium" panose="020B0602020204020303" pitchFamily="34" charset="-79"/>
              </a:rPr>
              <a:t>–  the mission outcome was successfully  landed to a specific region of the ocean </a:t>
            </a:r>
          </a:p>
          <a:p>
            <a:pPr marL="520700" lvl="1" indent="-342900"/>
            <a:r>
              <a:rPr lang="en-US" sz="1600" b="1" dirty="0">
                <a:solidFill>
                  <a:schemeClr val="bg1"/>
                </a:solidFill>
                <a:latin typeface="Helvetica" pitchFamily="2" charset="0"/>
                <a:cs typeface="FUTURA MEDIUM" panose="020B0602020204020303" pitchFamily="34" charset="-79"/>
              </a:rPr>
              <a:t>False Ocean </a:t>
            </a:r>
            <a:r>
              <a:rPr lang="en-US" sz="1600" dirty="0">
                <a:solidFill>
                  <a:schemeClr val="bg1"/>
                </a:solidFill>
                <a:latin typeface="Helvetica" pitchFamily="2" charset="0"/>
                <a:cs typeface="Futura Medium" panose="020B0602020204020303" pitchFamily="34" charset="-79"/>
              </a:rPr>
              <a:t>– the mission outcome was unsuccessfully landed to a specific region of the ocean. </a:t>
            </a:r>
          </a:p>
          <a:p>
            <a:pPr marL="520700" lvl="1" indent="-342900"/>
            <a:r>
              <a:rPr lang="en-US" sz="1600" b="1" dirty="0">
                <a:solidFill>
                  <a:schemeClr val="bg1"/>
                </a:solidFill>
                <a:latin typeface="Helvetica" pitchFamily="2" charset="0"/>
                <a:cs typeface="FUTURA MEDIUM" panose="020B0602020204020303" pitchFamily="34" charset="-79"/>
              </a:rPr>
              <a:t>True RTLS </a:t>
            </a:r>
            <a:r>
              <a:rPr lang="en-US" sz="1600" dirty="0">
                <a:solidFill>
                  <a:schemeClr val="bg1"/>
                </a:solidFill>
                <a:latin typeface="Helvetica" pitchFamily="2" charset="0"/>
                <a:cs typeface="Futura Medium" panose="020B0602020204020303" pitchFamily="34" charset="-79"/>
              </a:rPr>
              <a:t>–  the mission outcome was successfully  landed to a ground pad</a:t>
            </a:r>
          </a:p>
          <a:p>
            <a:pPr marL="520700" lvl="1" indent="-342900"/>
            <a:r>
              <a:rPr lang="en-US" sz="1600" b="1" dirty="0">
                <a:solidFill>
                  <a:schemeClr val="bg1"/>
                </a:solidFill>
                <a:latin typeface="Helvetica" pitchFamily="2" charset="0"/>
                <a:cs typeface="FUTURA MEDIUM" panose="020B0602020204020303" pitchFamily="34" charset="-79"/>
              </a:rPr>
              <a:t>False RTLS </a:t>
            </a:r>
            <a:r>
              <a:rPr lang="en-US" sz="1600" dirty="0">
                <a:solidFill>
                  <a:schemeClr val="bg1"/>
                </a:solidFill>
                <a:latin typeface="Helvetica" pitchFamily="2" charset="0"/>
                <a:cs typeface="Futura Medium" panose="020B0602020204020303" pitchFamily="34" charset="-79"/>
              </a:rPr>
              <a:t>– the mission outcome was unsuccessfully landed to a ground pad.</a:t>
            </a:r>
          </a:p>
          <a:p>
            <a:pPr marL="520700" lvl="1" indent="-342900"/>
            <a:r>
              <a:rPr lang="en-US" sz="1600" b="1" dirty="0">
                <a:solidFill>
                  <a:schemeClr val="bg1"/>
                </a:solidFill>
                <a:latin typeface="Helvetica" pitchFamily="2" charset="0"/>
                <a:cs typeface="FUTURA MEDIUM" panose="020B0602020204020303" pitchFamily="34" charset="-79"/>
              </a:rPr>
              <a:t>True ASDS </a:t>
            </a:r>
            <a:r>
              <a:rPr lang="en-US" sz="1600" dirty="0">
                <a:solidFill>
                  <a:schemeClr val="bg1"/>
                </a:solidFill>
                <a:latin typeface="Helvetica" pitchFamily="2" charset="0"/>
                <a:cs typeface="Futura Medium" panose="020B0602020204020303" pitchFamily="34" charset="-79"/>
              </a:rPr>
              <a:t>– the mission outcome was successfully  landed to a drone ship</a:t>
            </a:r>
          </a:p>
          <a:p>
            <a:pPr marL="520700" lvl="1" indent="-342900"/>
            <a:r>
              <a:rPr lang="en-US" sz="1600" b="1" dirty="0">
                <a:solidFill>
                  <a:schemeClr val="bg1"/>
                </a:solidFill>
                <a:latin typeface="Helvetica" pitchFamily="2" charset="0"/>
                <a:cs typeface="FUTURA MEDIUM" panose="020B0602020204020303" pitchFamily="34" charset="-79"/>
              </a:rPr>
              <a:t>False ASDS </a:t>
            </a:r>
            <a:r>
              <a:rPr lang="en-US" sz="1600" dirty="0">
                <a:solidFill>
                  <a:schemeClr val="bg1"/>
                </a:solidFill>
                <a:latin typeface="Helvetica" pitchFamily="2" charset="0"/>
                <a:cs typeface="Futura Medium" panose="020B0602020204020303" pitchFamily="34" charset="-79"/>
              </a:rPr>
              <a:t>– the mission outcome was unsuccessfully landed to a drone ship. </a:t>
            </a:r>
          </a:p>
          <a:p>
            <a:pPr marL="520700" lvl="1" indent="-342900"/>
            <a:r>
              <a:rPr lang="en-US" sz="1600" b="1" dirty="0">
                <a:solidFill>
                  <a:schemeClr val="bg1"/>
                </a:solidFill>
                <a:latin typeface="Helvetica" pitchFamily="2" charset="0"/>
                <a:cs typeface="FUTURA MEDIUM" panose="020B0602020204020303" pitchFamily="34" charset="-79"/>
              </a:rPr>
              <a:t>None ASDS </a:t>
            </a:r>
            <a:r>
              <a:rPr lang="en-US" sz="1600" dirty="0">
                <a:solidFill>
                  <a:schemeClr val="bg1"/>
                </a:solidFill>
                <a:latin typeface="Helvetica" pitchFamily="2" charset="0"/>
                <a:cs typeface="Futura Medium" panose="020B0602020204020303" pitchFamily="34" charset="-79"/>
              </a:rPr>
              <a:t>and </a:t>
            </a:r>
            <a:r>
              <a:rPr lang="en-US" sz="1600" b="1" dirty="0">
                <a:solidFill>
                  <a:schemeClr val="bg1"/>
                </a:solidFill>
                <a:latin typeface="Helvetica" pitchFamily="2" charset="0"/>
                <a:cs typeface="FUTURA MEDIUM" panose="020B0602020204020303" pitchFamily="34" charset="-79"/>
              </a:rPr>
              <a:t>None None </a:t>
            </a:r>
            <a:r>
              <a:rPr lang="en-US" sz="1600" dirty="0">
                <a:solidFill>
                  <a:schemeClr val="bg1"/>
                </a:solidFill>
                <a:latin typeface="Helvetica" pitchFamily="2" charset="0"/>
                <a:cs typeface="Futura Medium" panose="020B0602020204020303" pitchFamily="34" charset="-79"/>
              </a:rPr>
              <a:t>– these represent a failure to land.</a:t>
            </a:r>
          </a:p>
        </p:txBody>
      </p:sp>
      <p:sp>
        <p:nvSpPr>
          <p:cNvPr id="2" name="Title 1">
            <a:extLst>
              <a:ext uri="{FF2B5EF4-FFF2-40B4-BE49-F238E27FC236}">
                <a16:creationId xmlns:a16="http://schemas.microsoft.com/office/drawing/2014/main" id="{F5304BFE-5675-B0E6-EAF5-CEF4B95A7C53}"/>
              </a:ext>
            </a:extLst>
          </p:cNvPr>
          <p:cNvSpPr txBox="1">
            <a:spLocks/>
          </p:cNvSpPr>
          <p:nvPr/>
        </p:nvSpPr>
        <p:spPr>
          <a:xfrm>
            <a:off x="477982" y="552504"/>
            <a:ext cx="11714018"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accent2"/>
                </a:solidFill>
                <a:latin typeface="Arial" panose="020B0604020202020204" pitchFamily="34" charset="0"/>
                <a:cs typeface="Arial" panose="020B0604020202020204" pitchFamily="34" charset="0"/>
              </a:rPr>
              <a:t>Data Wrangling</a:t>
            </a:r>
          </a:p>
        </p:txBody>
      </p:sp>
      <p:sp>
        <p:nvSpPr>
          <p:cNvPr id="9" name="Yuvarlatılmış Dikdörtgen 8">
            <a:hlinkClick r:id="rId2"/>
            <a:extLst>
              <a:ext uri="{FF2B5EF4-FFF2-40B4-BE49-F238E27FC236}">
                <a16:creationId xmlns:a16="http://schemas.microsoft.com/office/drawing/2014/main" id="{0D4CFB04-8111-3E8F-EC70-AAFE5B2B4AA8}"/>
              </a:ext>
            </a:extLst>
          </p:cNvPr>
          <p:cNvSpPr/>
          <p:nvPr/>
        </p:nvSpPr>
        <p:spPr>
          <a:xfrm>
            <a:off x="471669" y="5621451"/>
            <a:ext cx="1300018" cy="341208"/>
          </a:xfrm>
          <a:prstGeom prst="roundRect">
            <a:avLst/>
          </a:prstGeom>
          <a:solidFill>
            <a:schemeClr val="accent2">
              <a:lumMod val="60000"/>
              <a:lumOff val="40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Github Link</a:t>
            </a:r>
          </a:p>
        </p:txBody>
      </p:sp>
    </p:spTree>
    <p:extLst>
      <p:ext uri="{BB962C8B-B14F-4D97-AF65-F5344CB8AC3E}">
        <p14:creationId xmlns:p14="http://schemas.microsoft.com/office/powerpoint/2010/main" val="63801515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351</TotalTime>
  <Words>2377</Words>
  <Application>Microsoft Macintosh PowerPoint</Application>
  <PresentationFormat>Geniş ekran</PresentationFormat>
  <Paragraphs>298</Paragraphs>
  <Slides>47</Slides>
  <Notes>4</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47</vt:i4>
      </vt:variant>
    </vt:vector>
  </HeadingPairs>
  <TitlesOfParts>
    <vt:vector size="55" baseType="lpstr">
      <vt:lpstr>Abadi</vt:lpstr>
      <vt:lpstr>Arial</vt:lpstr>
      <vt:lpstr>Calibri</vt:lpstr>
      <vt:lpstr>Calibri Light</vt:lpstr>
      <vt:lpstr>Helvetica</vt:lpstr>
      <vt:lpstr>IBM Plex Mono SemiBold</vt:lpstr>
      <vt:lpstr>IBM Plex Mono Text</vt:lpstr>
      <vt:lpstr>Custom Design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Ömer Ekmen</cp:lastModifiedBy>
  <cp:revision>244</cp:revision>
  <dcterms:created xsi:type="dcterms:W3CDTF">2021-04-29T18:58:34Z</dcterms:created>
  <dcterms:modified xsi:type="dcterms:W3CDTF">2023-08-24T13:17:29Z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